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diagrams/colors1.xml" ContentType="application/vnd.openxmlformats-officedocument.drawingml.diagramColors+xml"/>
  <Override PartName="/ppt/diagrams/colors2.xml" ContentType="application/vnd.openxmlformats-officedocument.drawingml.diagramColors+xml"/>
  <Override PartName="/ppt/diagrams/colors3.xml" ContentType="application/vnd.openxmlformats-officedocument.drawingml.diagramColors+xml"/>
  <Override PartName="/ppt/diagrams/colors4.xml" ContentType="application/vnd.openxmlformats-officedocument.drawingml.diagramColors+xml"/>
  <Override PartName="/ppt/diagrams/colors5.xml" ContentType="application/vnd.openxmlformats-officedocument.drawingml.diagramColors+xml"/>
  <Override PartName="/ppt/diagrams/data1.xml" ContentType="application/vnd.openxmlformats-officedocument.drawingml.diagramData+xml"/>
  <Override PartName="/ppt/diagrams/data2.xml" ContentType="application/vnd.openxmlformats-officedocument.drawingml.diagramData+xml"/>
  <Override PartName="/ppt/diagrams/data3.xml" ContentType="application/vnd.openxmlformats-officedocument.drawingml.diagramData+xml"/>
  <Override PartName="/ppt/diagrams/data4.xml" ContentType="application/vnd.openxmlformats-officedocument.drawingml.diagramData+xml"/>
  <Override PartName="/ppt/diagrams/data5.xml" ContentType="application/vnd.openxmlformats-officedocument.drawingml.diagramData+xml"/>
  <Override PartName="/ppt/diagrams/drawing1.xml" ContentType="application/vnd.ms-office.drawingml.diagramDrawing+xml"/>
  <Override PartName="/ppt/diagrams/drawing2.xml" ContentType="application/vnd.ms-office.drawingml.diagramDrawing+xml"/>
  <Override PartName="/ppt/diagrams/drawing3.xml" ContentType="application/vnd.ms-office.drawingml.diagramDrawing+xml"/>
  <Override PartName="/ppt/diagrams/drawing4.xml" ContentType="application/vnd.ms-office.drawingml.diagramDrawing+xml"/>
  <Override PartName="/ppt/diagrams/drawing5.xml" ContentType="application/vnd.ms-office.drawingml.diagramDrawing+xml"/>
  <Override PartName="/ppt/diagrams/layout1.xml" ContentType="application/vnd.openxmlformats-officedocument.drawingml.diagramLayout+xml"/>
  <Override PartName="/ppt/diagrams/layout2.xml" ContentType="application/vnd.openxmlformats-officedocument.drawingml.diagramLayout+xml"/>
  <Override PartName="/ppt/diagrams/layout3.xml" ContentType="application/vnd.openxmlformats-officedocument.drawingml.diagramLayout+xml"/>
  <Override PartName="/ppt/diagrams/layout4.xml" ContentType="application/vnd.openxmlformats-officedocument.drawingml.diagramLayout+xml"/>
  <Override PartName="/ppt/diagrams/layout5.xml" ContentType="application/vnd.openxmlformats-officedocument.drawingml.diagramLayout+xml"/>
  <Override PartName="/ppt/diagrams/quickStyle1.xml" ContentType="application/vnd.openxmlformats-officedocument.drawingml.diagramStyle+xml"/>
  <Override PartName="/ppt/diagrams/quickStyle2.xml" ContentType="application/vnd.openxmlformats-officedocument.drawingml.diagramStyle+xml"/>
  <Override PartName="/ppt/diagrams/quickStyle3.xml" ContentType="application/vnd.openxmlformats-officedocument.drawingml.diagramStyle+xml"/>
  <Override PartName="/ppt/diagrams/quickStyle4.xml" ContentType="application/vnd.openxmlformats-officedocument.drawingml.diagramStyle+xml"/>
  <Override PartName="/ppt/diagrams/quickStyle5.xml" ContentType="application/vnd.openxmlformats-officedocument.drawingml.diagramStyle+xml"/>
  <Override PartName="/ppt/media/image11.svg" ContentType="image/svg+xml"/>
  <Override PartName="/ppt/media/image13.svg" ContentType="image/svg+xml"/>
  <Override PartName="/ppt/media/image3.svg" ContentType="image/svg+xml"/>
  <Override PartName="/ppt/media/image5.svg" ContentType="image/svg+xml"/>
  <Override PartName="/ppt/media/image7.svg" ContentType="image/svg+xml"/>
  <Override PartName="/ppt/media/image9.svg" ContentType="image/svg+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3"/>
    <p:sldId id="257" r:id="rId4"/>
    <p:sldId id="258" r:id="rId5"/>
    <p:sldId id="259" r:id="rId6"/>
    <p:sldId id="260" r:id="rId7"/>
    <p:sldId id="261" r:id="rId8"/>
    <p:sldId id="262" r:id="rId9"/>
    <p:sldId id="263" r:id="rId10"/>
    <p:sldId id="265" r:id="rId11"/>
    <p:sldId id="264"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317"/>
    <p:restoredTop sz="94648"/>
  </p:normalViewPr>
  <p:slideViewPr>
    <p:cSldViewPr snapToGrid="0">
      <p:cViewPr varScale="1">
        <p:scale>
          <a:sx n="107" d="100"/>
          <a:sy n="107" d="100"/>
        </p:scale>
        <p:origin x="528" y="1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5" Type="http://schemas.openxmlformats.org/officeDocument/2006/relationships/tableStyles" Target="tableStyles.xml"/><Relationship Id="rId14" Type="http://schemas.openxmlformats.org/officeDocument/2006/relationships/viewProps" Target="viewProps.xml"/><Relationship Id="rId13" Type="http://schemas.openxmlformats.org/officeDocument/2006/relationships/presProps" Target="presProps.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diagrams/_rels/data2.xml.rels><?xml version="1.0" encoding="UTF-8" standalone="yes"?>
<Relationships xmlns="http://schemas.openxmlformats.org/package/2006/relationships"><Relationship Id="rId9" Type="http://schemas.openxmlformats.org/officeDocument/2006/relationships/image" Target="../media/image12.png"/><Relationship Id="rId8" Type="http://schemas.openxmlformats.org/officeDocument/2006/relationships/image" Target="../media/image11.svg"/><Relationship Id="rId7" Type="http://schemas.openxmlformats.org/officeDocument/2006/relationships/image" Target="../media/image10.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 Id="rId3" Type="http://schemas.openxmlformats.org/officeDocument/2006/relationships/image" Target="../media/image6.png"/><Relationship Id="rId2" Type="http://schemas.openxmlformats.org/officeDocument/2006/relationships/image" Target="../media/image5.svg"/><Relationship Id="rId10" Type="http://schemas.openxmlformats.org/officeDocument/2006/relationships/image" Target="../media/image13.svg"/><Relationship Id="rId1" Type="http://schemas.openxmlformats.org/officeDocument/2006/relationships/image" Target="../media/image4.png"/></Relationships>
</file>

<file path=ppt/diagrams/_rels/drawing2.xml.rels><?xml version="1.0" encoding="UTF-8" standalone="yes"?>
<Relationships xmlns="http://schemas.openxmlformats.org/package/2006/relationships"><Relationship Id="rId9" Type="http://schemas.openxmlformats.org/officeDocument/2006/relationships/image" Target="../media/image12.png"/><Relationship Id="rId8" Type="http://schemas.openxmlformats.org/officeDocument/2006/relationships/image" Target="../media/image11.svg"/><Relationship Id="rId7" Type="http://schemas.openxmlformats.org/officeDocument/2006/relationships/image" Target="../media/image10.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 Id="rId3" Type="http://schemas.openxmlformats.org/officeDocument/2006/relationships/image" Target="../media/image6.png"/><Relationship Id="rId2" Type="http://schemas.openxmlformats.org/officeDocument/2006/relationships/image" Target="../media/image5.svg"/><Relationship Id="rId10" Type="http://schemas.openxmlformats.org/officeDocument/2006/relationships/image" Target="../media/image13.svg"/><Relationship Id="rId1" Type="http://schemas.openxmlformats.org/officeDocument/2006/relationships/image" Target="../media/image4.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3CC5BD9F-4AE5-4282-B8AC-2E344D5AC55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D84ADEEB-6A46-4FFF-8357-84B6520A8F54}">
      <dgm:prSet custT="1"/>
      <dgm:spPr/>
      <dgm:t>
        <a:bodyPr/>
        <a:lstStyle/>
        <a:p>
          <a:r>
            <a:rPr lang="en-US" sz="2000" dirty="0">
              <a:latin typeface="Arial" panose="020B0604020202020204" pitchFamily="34" charset="0"/>
              <a:cs typeface="Arial" panose="020B0604020202020204" pitchFamily="34" charset="0"/>
            </a:rPr>
            <a:t>Confidentiality- does it always serves the best interests for both parties?</a:t>
          </a:r>
        </a:p>
      </dgm:t>
    </dgm:pt>
    <dgm:pt modelId="{9FB79845-AE3C-4FFA-BA60-13C1A6FB49A2}" cxnId="{A1F064B0-A2C9-4B2C-8DCE-2E57FC9F4FF4}" type="parTrans">
      <dgm:prSet/>
      <dgm:spPr/>
      <dgm:t>
        <a:bodyPr/>
        <a:lstStyle/>
        <a:p>
          <a:endParaRPr lang="en-US"/>
        </a:p>
      </dgm:t>
    </dgm:pt>
    <dgm:pt modelId="{96273491-F2D5-4CE3-893C-3DB57D02F34B}" cxnId="{A1F064B0-A2C9-4B2C-8DCE-2E57FC9F4FF4}" type="sibTrans">
      <dgm:prSet/>
      <dgm:spPr/>
      <dgm:t>
        <a:bodyPr/>
        <a:lstStyle/>
        <a:p>
          <a:endParaRPr lang="en-US"/>
        </a:p>
      </dgm:t>
    </dgm:pt>
    <dgm:pt modelId="{04FCD9DE-A514-498A-9410-98FB488AF49B}">
      <dgm:prSet custT="1"/>
      <dgm:spPr/>
      <dgm:t>
        <a:bodyPr/>
        <a:lstStyle/>
        <a:p>
          <a:r>
            <a:rPr lang="en-US" sz="2000" dirty="0">
              <a:latin typeface="Arial" panose="020B0604020202020204" pitchFamily="34" charset="0"/>
              <a:cs typeface="Arial" panose="020B0604020202020204" pitchFamily="34" charset="0"/>
            </a:rPr>
            <a:t>Cost reduction- is mediation panacea to save cost? </a:t>
          </a:r>
          <a:r>
            <a:rPr lang="en-US" sz="2000" i="1" dirty="0">
              <a:latin typeface="Arial" panose="020B0604020202020204" pitchFamily="34" charset="0"/>
              <a:cs typeface="Arial" panose="020B0604020202020204" pitchFamily="34" charset="0"/>
            </a:rPr>
            <a:t>When, What, How?</a:t>
          </a:r>
          <a:endParaRPr lang="en-US" sz="2000" dirty="0">
            <a:latin typeface="Arial" panose="020B0604020202020204" pitchFamily="34" charset="0"/>
            <a:cs typeface="Arial" panose="020B0604020202020204" pitchFamily="34" charset="0"/>
          </a:endParaRPr>
        </a:p>
      </dgm:t>
    </dgm:pt>
    <dgm:pt modelId="{F9CCCD1D-37F2-4F68-90AF-3FB5C12D61D5}" cxnId="{A995B6B0-14D9-4CEA-B84E-4CDB7B63D49C}" type="parTrans">
      <dgm:prSet/>
      <dgm:spPr/>
      <dgm:t>
        <a:bodyPr/>
        <a:lstStyle/>
        <a:p>
          <a:endParaRPr lang="en-US"/>
        </a:p>
      </dgm:t>
    </dgm:pt>
    <dgm:pt modelId="{70EF3391-19D0-4E64-834C-3238CF5E4389}" cxnId="{A995B6B0-14D9-4CEA-B84E-4CDB7B63D49C}" type="sibTrans">
      <dgm:prSet/>
      <dgm:spPr/>
      <dgm:t>
        <a:bodyPr/>
        <a:lstStyle/>
        <a:p>
          <a:endParaRPr lang="en-US"/>
        </a:p>
      </dgm:t>
    </dgm:pt>
    <dgm:pt modelId="{94F3B342-A1CC-41DE-B69C-8EEE801EA502}">
      <dgm:prSet custT="1"/>
      <dgm:spPr/>
      <dgm:t>
        <a:bodyPr/>
        <a:lstStyle/>
        <a:p>
          <a:r>
            <a:rPr lang="en-US" sz="2000" dirty="0">
              <a:latin typeface="Arial" panose="020B0604020202020204" pitchFamily="34" charset="0"/>
              <a:cs typeface="Arial" panose="020B0604020202020204" pitchFamily="34" charset="0"/>
            </a:rPr>
            <a:t>Speedy resolution- sometimes parties would be frustrated for the time taken to meaningful discussion. Here, the experience and skills of the mediator play an important part in time control. In general, the time taken for mediation is much less than that for litigation. </a:t>
          </a:r>
        </a:p>
      </dgm:t>
    </dgm:pt>
    <dgm:pt modelId="{30EFC7BB-44B5-4E11-9CD8-66D1C657E97C}" cxnId="{D119BFE4-E58E-48B5-8B9D-55479EF9F5D0}" type="parTrans">
      <dgm:prSet/>
      <dgm:spPr/>
      <dgm:t>
        <a:bodyPr/>
        <a:lstStyle/>
        <a:p>
          <a:endParaRPr lang="en-US"/>
        </a:p>
      </dgm:t>
    </dgm:pt>
    <dgm:pt modelId="{EF269B91-0DE6-49CA-8BB8-E669C34905E1}" cxnId="{D119BFE4-E58E-48B5-8B9D-55479EF9F5D0}" type="sibTrans">
      <dgm:prSet/>
      <dgm:spPr/>
      <dgm:t>
        <a:bodyPr/>
        <a:lstStyle/>
        <a:p>
          <a:endParaRPr lang="en-US"/>
        </a:p>
      </dgm:t>
    </dgm:pt>
    <dgm:pt modelId="{83D7A29C-1BBE-45F4-88D2-2FCBCB5910FE}">
      <dgm:prSet custT="1"/>
      <dgm:spPr/>
      <dgm:t>
        <a:bodyPr/>
        <a:lstStyle/>
        <a:p>
          <a:r>
            <a:rPr lang="en-US" sz="2000" dirty="0">
              <a:latin typeface="Arial" panose="020B0604020202020204" pitchFamily="34" charset="0"/>
              <a:cs typeface="Arial" panose="020B0604020202020204" pitchFamily="34" charset="0"/>
            </a:rPr>
            <a:t>Do the settlement terms meet all the objectives and needs of the Parties? Sometimes it would be a ‘give and take’ situation (</a:t>
          </a:r>
          <a:r>
            <a:rPr lang="en-US" sz="2000" i="1" dirty="0">
              <a:latin typeface="Arial" panose="020B0604020202020204" pitchFamily="34" charset="0"/>
              <a:cs typeface="Arial" panose="020B0604020202020204" pitchFamily="34" charset="0"/>
            </a:rPr>
            <a:t>claims for different types of damages</a:t>
          </a:r>
          <a:r>
            <a:rPr lang="en-US" sz="2000" dirty="0">
              <a:latin typeface="Arial" panose="020B0604020202020204" pitchFamily="34" charset="0"/>
              <a:cs typeface="Arial" panose="020B0604020202020204" pitchFamily="34" charset="0"/>
            </a:rPr>
            <a:t>)</a:t>
          </a:r>
        </a:p>
      </dgm:t>
    </dgm:pt>
    <dgm:pt modelId="{5415C81F-F2E9-44AF-ABAC-F9CCE091E17E}" cxnId="{24488BBE-9B7F-4804-A9CE-BAFA7B463192}" type="parTrans">
      <dgm:prSet/>
      <dgm:spPr/>
      <dgm:t>
        <a:bodyPr/>
        <a:lstStyle/>
        <a:p>
          <a:endParaRPr lang="en-US"/>
        </a:p>
      </dgm:t>
    </dgm:pt>
    <dgm:pt modelId="{8C4DA7D9-0A74-4C09-9B5C-DF2CB8F403CE}" cxnId="{24488BBE-9B7F-4804-A9CE-BAFA7B463192}" type="sibTrans">
      <dgm:prSet/>
      <dgm:spPr/>
      <dgm:t>
        <a:bodyPr/>
        <a:lstStyle/>
        <a:p>
          <a:endParaRPr lang="en-US"/>
        </a:p>
      </dgm:t>
    </dgm:pt>
    <dgm:pt modelId="{4AB326C7-9227-4711-BFA5-5C089A7CB853}">
      <dgm:prSet custT="1"/>
      <dgm:spPr/>
      <dgm:t>
        <a:bodyPr/>
        <a:lstStyle/>
        <a:p>
          <a:r>
            <a:rPr lang="en-GB" sz="2000" dirty="0">
              <a:latin typeface="Arial" panose="020B0604020202020204" pitchFamily="34" charset="0"/>
              <a:cs typeface="Arial" panose="020B0604020202020204" pitchFamily="34" charset="0"/>
            </a:rPr>
            <a:t>Setting and prioritising agenda issues in multi-issues agenda</a:t>
          </a:r>
          <a:endParaRPr lang="en-US" sz="2000" dirty="0">
            <a:latin typeface="Arial" panose="020B0604020202020204" pitchFamily="34" charset="0"/>
            <a:cs typeface="Arial" panose="020B0604020202020204" pitchFamily="34" charset="0"/>
          </a:endParaRPr>
        </a:p>
      </dgm:t>
    </dgm:pt>
    <dgm:pt modelId="{04EE83A7-E504-42D9-A6E8-221263C59760}" cxnId="{5A8D1C4E-9F79-4D97-BFD5-107A6912DF9F}" type="parTrans">
      <dgm:prSet/>
      <dgm:spPr/>
      <dgm:t>
        <a:bodyPr/>
        <a:lstStyle/>
        <a:p>
          <a:endParaRPr lang="en-US"/>
        </a:p>
      </dgm:t>
    </dgm:pt>
    <dgm:pt modelId="{69469C5B-8AFD-4A60-9628-58E0CB28380E}" cxnId="{5A8D1C4E-9F79-4D97-BFD5-107A6912DF9F}" type="sibTrans">
      <dgm:prSet/>
      <dgm:spPr/>
      <dgm:t>
        <a:bodyPr/>
        <a:lstStyle/>
        <a:p>
          <a:endParaRPr lang="en-US"/>
        </a:p>
      </dgm:t>
    </dgm:pt>
    <dgm:pt modelId="{822A9770-CAB9-4465-A711-9EE6AA36E1DE}">
      <dgm:prSet custT="1"/>
      <dgm:spPr/>
      <dgm:t>
        <a:bodyPr/>
        <a:lstStyle/>
        <a:p>
          <a:r>
            <a:rPr lang="en-GB" sz="1800" i="1" dirty="0">
              <a:latin typeface="Arial" panose="020B0604020202020204" pitchFamily="34" charset="0"/>
              <a:cs typeface="Arial" panose="020B0604020202020204" pitchFamily="34" charset="0"/>
            </a:rPr>
            <a:t>In this case, both parties would like to resolve the issues speedy and willing to adopt “give and take’. The defendant compensated less than cost of surgical repair. The claimant would obtain resources for help in daily living immediately. Mediation has saved cost and time for both parties meeting their needs.  Confidentiality would be beneficial for </a:t>
          </a:r>
          <a:r>
            <a:rPr lang="en-GB" sz="1800" i="1" dirty="0" err="1">
              <a:latin typeface="Arial" panose="020B0604020202020204" pitchFamily="34" charset="0"/>
              <a:cs typeface="Arial" panose="020B0604020202020204" pitchFamily="34" charset="0"/>
            </a:rPr>
            <a:t>Suprabone</a:t>
          </a:r>
          <a:r>
            <a:rPr lang="en-GB" sz="1800" i="1" dirty="0">
              <a:latin typeface="Arial" panose="020B0604020202020204" pitchFamily="34" charset="0"/>
              <a:cs typeface="Arial" panose="020B0604020202020204" pitchFamily="34" charset="0"/>
            </a:rPr>
            <a:t> not only reputation and also avoiding to set precedent case.  </a:t>
          </a:r>
          <a:endParaRPr lang="en-US" sz="1800" dirty="0">
            <a:latin typeface="Arial" panose="020B0604020202020204" pitchFamily="34" charset="0"/>
            <a:cs typeface="Arial" panose="020B0604020202020204" pitchFamily="34" charset="0"/>
          </a:endParaRPr>
        </a:p>
      </dgm:t>
    </dgm:pt>
    <dgm:pt modelId="{A44C8A25-6E3E-48FD-A7BA-9BFEC7AEF95E}" cxnId="{A41B5273-BEDA-4988-A79E-6B2FF636324A}" type="parTrans">
      <dgm:prSet/>
      <dgm:spPr/>
      <dgm:t>
        <a:bodyPr/>
        <a:lstStyle/>
        <a:p>
          <a:endParaRPr lang="en-US"/>
        </a:p>
      </dgm:t>
    </dgm:pt>
    <dgm:pt modelId="{0AF8C89D-9526-432F-BF30-4F14DD236874}" cxnId="{A41B5273-BEDA-4988-A79E-6B2FF636324A}" type="sibTrans">
      <dgm:prSet/>
      <dgm:spPr/>
      <dgm:t>
        <a:bodyPr/>
        <a:lstStyle/>
        <a:p>
          <a:endParaRPr lang="en-US"/>
        </a:p>
      </dgm:t>
    </dgm:pt>
    <dgm:pt modelId="{CE996322-2B16-E840-B4F7-3952C81D1406}" type="pres">
      <dgm:prSet presAssocID="{3CC5BD9F-4AE5-4282-B8AC-2E344D5AC555}" presName="linear" presStyleCnt="0">
        <dgm:presLayoutVars>
          <dgm:animLvl val="lvl"/>
          <dgm:resizeHandles val="exact"/>
        </dgm:presLayoutVars>
      </dgm:prSet>
      <dgm:spPr/>
    </dgm:pt>
    <dgm:pt modelId="{2461455A-004D-F145-BEE1-A84562A9AE71}" type="pres">
      <dgm:prSet presAssocID="{D84ADEEB-6A46-4FFF-8357-84B6520A8F54}" presName="parentText" presStyleLbl="node1" presStyleIdx="0" presStyleCnt="6">
        <dgm:presLayoutVars>
          <dgm:chMax val="0"/>
          <dgm:bulletEnabled val="1"/>
        </dgm:presLayoutVars>
      </dgm:prSet>
      <dgm:spPr/>
    </dgm:pt>
    <dgm:pt modelId="{F07BECF1-4ADC-D44B-8625-6D64F18508EA}" type="pres">
      <dgm:prSet presAssocID="{96273491-F2D5-4CE3-893C-3DB57D02F34B}" presName="spacer" presStyleCnt="0"/>
      <dgm:spPr/>
    </dgm:pt>
    <dgm:pt modelId="{1D6F6741-F4BA-C543-BF0E-4DCFDC5E0C99}" type="pres">
      <dgm:prSet presAssocID="{04FCD9DE-A514-498A-9410-98FB488AF49B}" presName="parentText" presStyleLbl="node1" presStyleIdx="1" presStyleCnt="6">
        <dgm:presLayoutVars>
          <dgm:chMax val="0"/>
          <dgm:bulletEnabled val="1"/>
        </dgm:presLayoutVars>
      </dgm:prSet>
      <dgm:spPr/>
    </dgm:pt>
    <dgm:pt modelId="{F81F51A1-3BA8-BD4F-8C38-C914B726C73C}" type="pres">
      <dgm:prSet presAssocID="{70EF3391-19D0-4E64-834C-3238CF5E4389}" presName="spacer" presStyleCnt="0"/>
      <dgm:spPr/>
    </dgm:pt>
    <dgm:pt modelId="{58002C56-BFC9-E54B-925B-666975AD07CA}" type="pres">
      <dgm:prSet presAssocID="{94F3B342-A1CC-41DE-B69C-8EEE801EA502}" presName="parentText" presStyleLbl="node1" presStyleIdx="2" presStyleCnt="6">
        <dgm:presLayoutVars>
          <dgm:chMax val="0"/>
          <dgm:bulletEnabled val="1"/>
        </dgm:presLayoutVars>
      </dgm:prSet>
      <dgm:spPr/>
    </dgm:pt>
    <dgm:pt modelId="{91C823D3-2400-E84F-8551-A5EA32123CE5}" type="pres">
      <dgm:prSet presAssocID="{EF269B91-0DE6-49CA-8BB8-E669C34905E1}" presName="spacer" presStyleCnt="0"/>
      <dgm:spPr/>
    </dgm:pt>
    <dgm:pt modelId="{6D804597-2BBF-5346-955B-4C874DFB2FB4}" type="pres">
      <dgm:prSet presAssocID="{83D7A29C-1BBE-45F4-88D2-2FCBCB5910FE}" presName="parentText" presStyleLbl="node1" presStyleIdx="3" presStyleCnt="6">
        <dgm:presLayoutVars>
          <dgm:chMax val="0"/>
          <dgm:bulletEnabled val="1"/>
        </dgm:presLayoutVars>
      </dgm:prSet>
      <dgm:spPr/>
    </dgm:pt>
    <dgm:pt modelId="{5A613127-4126-124E-9089-8A06CEEFF548}" type="pres">
      <dgm:prSet presAssocID="{8C4DA7D9-0A74-4C09-9B5C-DF2CB8F403CE}" presName="spacer" presStyleCnt="0"/>
      <dgm:spPr/>
    </dgm:pt>
    <dgm:pt modelId="{2ED2B8EA-009F-D24E-AECD-F2EB6C99E9B9}" type="pres">
      <dgm:prSet presAssocID="{4AB326C7-9227-4711-BFA5-5C089A7CB853}" presName="parentText" presStyleLbl="node1" presStyleIdx="4" presStyleCnt="6">
        <dgm:presLayoutVars>
          <dgm:chMax val="0"/>
          <dgm:bulletEnabled val="1"/>
        </dgm:presLayoutVars>
      </dgm:prSet>
      <dgm:spPr/>
    </dgm:pt>
    <dgm:pt modelId="{9D3E630D-2A81-CA48-B98D-46488125600E}" type="pres">
      <dgm:prSet presAssocID="{69469C5B-8AFD-4A60-9628-58E0CB28380E}" presName="spacer" presStyleCnt="0"/>
      <dgm:spPr/>
    </dgm:pt>
    <dgm:pt modelId="{E27A879B-3C9E-8F43-B4FB-6F3846623AE8}" type="pres">
      <dgm:prSet presAssocID="{822A9770-CAB9-4465-A711-9EE6AA36E1DE}" presName="parentText" presStyleLbl="node1" presStyleIdx="5" presStyleCnt="6">
        <dgm:presLayoutVars>
          <dgm:chMax val="0"/>
          <dgm:bulletEnabled val="1"/>
        </dgm:presLayoutVars>
      </dgm:prSet>
      <dgm:spPr/>
    </dgm:pt>
  </dgm:ptLst>
  <dgm:cxnLst>
    <dgm:cxn modelId="{E10EE93C-D08D-9648-BC53-8CC370384D87}" type="presOf" srcId="{83D7A29C-1BBE-45F4-88D2-2FCBCB5910FE}" destId="{6D804597-2BBF-5346-955B-4C874DFB2FB4}" srcOrd="0" destOrd="0" presId="urn:microsoft.com/office/officeart/2005/8/layout/vList2"/>
    <dgm:cxn modelId="{0FE3B14D-A5F0-624C-9F6F-207D067B7143}" type="presOf" srcId="{94F3B342-A1CC-41DE-B69C-8EEE801EA502}" destId="{58002C56-BFC9-E54B-925B-666975AD07CA}" srcOrd="0" destOrd="0" presId="urn:microsoft.com/office/officeart/2005/8/layout/vList2"/>
    <dgm:cxn modelId="{5A8D1C4E-9F79-4D97-BFD5-107A6912DF9F}" srcId="{3CC5BD9F-4AE5-4282-B8AC-2E344D5AC555}" destId="{4AB326C7-9227-4711-BFA5-5C089A7CB853}" srcOrd="4" destOrd="0" parTransId="{04EE83A7-E504-42D9-A6E8-221263C59760}" sibTransId="{69469C5B-8AFD-4A60-9628-58E0CB28380E}"/>
    <dgm:cxn modelId="{4EB02F5E-89AA-4D40-AAD7-B95AB841AA6F}" type="presOf" srcId="{4AB326C7-9227-4711-BFA5-5C089A7CB853}" destId="{2ED2B8EA-009F-D24E-AECD-F2EB6C99E9B9}" srcOrd="0" destOrd="0" presId="urn:microsoft.com/office/officeart/2005/8/layout/vList2"/>
    <dgm:cxn modelId="{A41B5273-BEDA-4988-A79E-6B2FF636324A}" srcId="{3CC5BD9F-4AE5-4282-B8AC-2E344D5AC555}" destId="{822A9770-CAB9-4465-A711-9EE6AA36E1DE}" srcOrd="5" destOrd="0" parTransId="{A44C8A25-6E3E-48FD-A7BA-9BFEC7AEF95E}" sibTransId="{0AF8C89D-9526-432F-BF30-4F14DD236874}"/>
    <dgm:cxn modelId="{6BD05373-0529-2347-B912-0076B1CCDEC7}" type="presOf" srcId="{D84ADEEB-6A46-4FFF-8357-84B6520A8F54}" destId="{2461455A-004D-F145-BEE1-A84562A9AE71}" srcOrd="0" destOrd="0" presId="urn:microsoft.com/office/officeart/2005/8/layout/vList2"/>
    <dgm:cxn modelId="{9AA05CAB-4C97-164F-B10B-DC548CAB7FAA}" type="presOf" srcId="{3CC5BD9F-4AE5-4282-B8AC-2E344D5AC555}" destId="{CE996322-2B16-E840-B4F7-3952C81D1406}" srcOrd="0" destOrd="0" presId="urn:microsoft.com/office/officeart/2005/8/layout/vList2"/>
    <dgm:cxn modelId="{A1F064B0-A2C9-4B2C-8DCE-2E57FC9F4FF4}" srcId="{3CC5BD9F-4AE5-4282-B8AC-2E344D5AC555}" destId="{D84ADEEB-6A46-4FFF-8357-84B6520A8F54}" srcOrd="0" destOrd="0" parTransId="{9FB79845-AE3C-4FFA-BA60-13C1A6FB49A2}" sibTransId="{96273491-F2D5-4CE3-893C-3DB57D02F34B}"/>
    <dgm:cxn modelId="{A995B6B0-14D9-4CEA-B84E-4CDB7B63D49C}" srcId="{3CC5BD9F-4AE5-4282-B8AC-2E344D5AC555}" destId="{04FCD9DE-A514-498A-9410-98FB488AF49B}" srcOrd="1" destOrd="0" parTransId="{F9CCCD1D-37F2-4F68-90AF-3FB5C12D61D5}" sibTransId="{70EF3391-19D0-4E64-834C-3238CF5E4389}"/>
    <dgm:cxn modelId="{E95ED4BD-EFED-2E45-B004-E75F03DC8AAA}" type="presOf" srcId="{822A9770-CAB9-4465-A711-9EE6AA36E1DE}" destId="{E27A879B-3C9E-8F43-B4FB-6F3846623AE8}" srcOrd="0" destOrd="0" presId="urn:microsoft.com/office/officeart/2005/8/layout/vList2"/>
    <dgm:cxn modelId="{24488BBE-9B7F-4804-A9CE-BAFA7B463192}" srcId="{3CC5BD9F-4AE5-4282-B8AC-2E344D5AC555}" destId="{83D7A29C-1BBE-45F4-88D2-2FCBCB5910FE}" srcOrd="3" destOrd="0" parTransId="{5415C81F-F2E9-44AF-ABAC-F9CCE091E17E}" sibTransId="{8C4DA7D9-0A74-4C09-9B5C-DF2CB8F403CE}"/>
    <dgm:cxn modelId="{D119BFE4-E58E-48B5-8B9D-55479EF9F5D0}" srcId="{3CC5BD9F-4AE5-4282-B8AC-2E344D5AC555}" destId="{94F3B342-A1CC-41DE-B69C-8EEE801EA502}" srcOrd="2" destOrd="0" parTransId="{30EFC7BB-44B5-4E11-9CD8-66D1C657E97C}" sibTransId="{EF269B91-0DE6-49CA-8BB8-E669C34905E1}"/>
    <dgm:cxn modelId="{6CA735F8-B861-FA46-99B8-A12F16EC72B8}" type="presOf" srcId="{04FCD9DE-A514-498A-9410-98FB488AF49B}" destId="{1D6F6741-F4BA-C543-BF0E-4DCFDC5E0C99}" srcOrd="0" destOrd="0" presId="urn:microsoft.com/office/officeart/2005/8/layout/vList2"/>
    <dgm:cxn modelId="{F423C509-8D88-9146-9C53-83634D6ED7F3}" type="presParOf" srcId="{CE996322-2B16-E840-B4F7-3952C81D1406}" destId="{2461455A-004D-F145-BEE1-A84562A9AE71}" srcOrd="0" destOrd="0" presId="urn:microsoft.com/office/officeart/2005/8/layout/vList2"/>
    <dgm:cxn modelId="{783BA5BC-E6B4-F84D-84D7-5ED323A862EA}" type="presParOf" srcId="{CE996322-2B16-E840-B4F7-3952C81D1406}" destId="{F07BECF1-4ADC-D44B-8625-6D64F18508EA}" srcOrd="1" destOrd="0" presId="urn:microsoft.com/office/officeart/2005/8/layout/vList2"/>
    <dgm:cxn modelId="{A6D8773A-1B82-A142-BF2B-F2DC856704F3}" type="presParOf" srcId="{CE996322-2B16-E840-B4F7-3952C81D1406}" destId="{1D6F6741-F4BA-C543-BF0E-4DCFDC5E0C99}" srcOrd="2" destOrd="0" presId="urn:microsoft.com/office/officeart/2005/8/layout/vList2"/>
    <dgm:cxn modelId="{D090A53D-BA25-AE45-A0B0-9903F27472DD}" type="presParOf" srcId="{CE996322-2B16-E840-B4F7-3952C81D1406}" destId="{F81F51A1-3BA8-BD4F-8C38-C914B726C73C}" srcOrd="3" destOrd="0" presId="urn:microsoft.com/office/officeart/2005/8/layout/vList2"/>
    <dgm:cxn modelId="{2FB4AACE-50D8-E849-9F10-BCC569053DE0}" type="presParOf" srcId="{CE996322-2B16-E840-B4F7-3952C81D1406}" destId="{58002C56-BFC9-E54B-925B-666975AD07CA}" srcOrd="4" destOrd="0" presId="urn:microsoft.com/office/officeart/2005/8/layout/vList2"/>
    <dgm:cxn modelId="{19A8B835-B402-4546-B704-E31B2AA1AE1F}" type="presParOf" srcId="{CE996322-2B16-E840-B4F7-3952C81D1406}" destId="{91C823D3-2400-E84F-8551-A5EA32123CE5}" srcOrd="5" destOrd="0" presId="urn:microsoft.com/office/officeart/2005/8/layout/vList2"/>
    <dgm:cxn modelId="{5427E8E6-8560-3D44-8F28-60FEC1962DA8}" type="presParOf" srcId="{CE996322-2B16-E840-B4F7-3952C81D1406}" destId="{6D804597-2BBF-5346-955B-4C874DFB2FB4}" srcOrd="6" destOrd="0" presId="urn:microsoft.com/office/officeart/2005/8/layout/vList2"/>
    <dgm:cxn modelId="{DD53E9F8-A66A-1749-A383-6CCD50892CC6}" type="presParOf" srcId="{CE996322-2B16-E840-B4F7-3952C81D1406}" destId="{5A613127-4126-124E-9089-8A06CEEFF548}" srcOrd="7" destOrd="0" presId="urn:microsoft.com/office/officeart/2005/8/layout/vList2"/>
    <dgm:cxn modelId="{2061CDDF-A05C-7345-9FFC-2B2C394A7839}" type="presParOf" srcId="{CE996322-2B16-E840-B4F7-3952C81D1406}" destId="{2ED2B8EA-009F-D24E-AECD-F2EB6C99E9B9}" srcOrd="8" destOrd="0" presId="urn:microsoft.com/office/officeart/2005/8/layout/vList2"/>
    <dgm:cxn modelId="{E70D9E32-7235-904D-8C60-E8A55F23FBD2}" type="presParOf" srcId="{CE996322-2B16-E840-B4F7-3952C81D1406}" destId="{9D3E630D-2A81-CA48-B98D-46488125600E}" srcOrd="9" destOrd="0" presId="urn:microsoft.com/office/officeart/2005/8/layout/vList2"/>
    <dgm:cxn modelId="{DC1915D1-2BA3-1844-B2BD-E4A58EB746F5}" type="presParOf" srcId="{CE996322-2B16-E840-B4F7-3952C81D1406}" destId="{E27A879B-3C9E-8F43-B4FB-6F3846623AE8}" srcOrd="10" destOrd="0" presId="urn:microsoft.com/office/officeart/2005/8/layout/vList2"/>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A8886A4-D46F-44B9-9721-590B21811B1A}"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5E2EF530-43EC-4C79-837B-A0DD2C842131}">
      <dgm:prSet custT="1"/>
      <dgm:spPr/>
      <dgm:t>
        <a:bodyPr/>
        <a:lstStyle/>
        <a:p>
          <a:r>
            <a:rPr lang="en-US" sz="2200" dirty="0">
              <a:latin typeface="Arial" panose="020B0604020202020204" pitchFamily="34" charset="0"/>
              <a:cs typeface="Arial" panose="020B0604020202020204" pitchFamily="34" charset="0"/>
            </a:rPr>
            <a:t>Issue with least conflicting interests- disagreement of diagnosis, joint independent expert review</a:t>
          </a:r>
        </a:p>
      </dgm:t>
    </dgm:pt>
    <dgm:pt modelId="{4E340363-1706-40D5-9F92-F048D7C98700}" cxnId="{2F00D3F8-8677-49DF-9C81-670102050EB1}" type="parTrans">
      <dgm:prSet/>
      <dgm:spPr/>
      <dgm:t>
        <a:bodyPr/>
        <a:lstStyle/>
        <a:p>
          <a:endParaRPr lang="en-US"/>
        </a:p>
      </dgm:t>
    </dgm:pt>
    <dgm:pt modelId="{852A386F-F903-4ABE-AEB7-1821845C499F}" cxnId="{2F00D3F8-8677-49DF-9C81-670102050EB1}" type="sibTrans">
      <dgm:prSet/>
      <dgm:spPr/>
      <dgm:t>
        <a:bodyPr/>
        <a:lstStyle/>
        <a:p>
          <a:endParaRPr lang="en-US"/>
        </a:p>
      </dgm:t>
    </dgm:pt>
    <dgm:pt modelId="{D81DC1B4-D570-400E-BC3E-B007B012984D}">
      <dgm:prSet custT="1"/>
      <dgm:spPr/>
      <dgm:t>
        <a:bodyPr/>
        <a:lstStyle/>
        <a:p>
          <a:r>
            <a:rPr lang="en-US" sz="2200" dirty="0">
              <a:latin typeface="Arial" panose="020B0604020202020204" pitchFamily="34" charset="0"/>
              <a:cs typeface="Arial" panose="020B0604020202020204" pitchFamily="34" charset="0"/>
            </a:rPr>
            <a:t>Reciprocal concession- both sides acknowledge mis- communication</a:t>
          </a:r>
        </a:p>
      </dgm:t>
    </dgm:pt>
    <dgm:pt modelId="{5FF1DBBE-B1AE-444E-9F62-DF18CB2AE3E8}" cxnId="{6C5EB270-42F1-4741-9711-8437794128F8}" type="parTrans">
      <dgm:prSet/>
      <dgm:spPr/>
      <dgm:t>
        <a:bodyPr/>
        <a:lstStyle/>
        <a:p>
          <a:endParaRPr lang="en-US"/>
        </a:p>
      </dgm:t>
    </dgm:pt>
    <dgm:pt modelId="{F892C8DA-D494-4B6E-BE15-4EA112D91E2D}" cxnId="{6C5EB270-42F1-4741-9711-8437794128F8}" type="sibTrans">
      <dgm:prSet/>
      <dgm:spPr/>
      <dgm:t>
        <a:bodyPr/>
        <a:lstStyle/>
        <a:p>
          <a:endParaRPr lang="en-US"/>
        </a:p>
      </dgm:t>
    </dgm:pt>
    <dgm:pt modelId="{BC5447DB-1360-4973-8F2A-243DDA651E5E}">
      <dgm:prSet custT="1"/>
      <dgm:spPr/>
      <dgm:t>
        <a:bodyPr/>
        <a:lstStyle/>
        <a:p>
          <a:r>
            <a:rPr lang="en-US" sz="2200" dirty="0">
              <a:latin typeface="Arial" panose="020B0604020202020204" pitchFamily="34" charset="0"/>
              <a:cs typeface="Arial" panose="020B0604020202020204" pitchFamily="34" charset="0"/>
            </a:rPr>
            <a:t>Dividing a hard issue into smaller sub-issues- overcharging, can break down into various items and seek agreement on certain items first</a:t>
          </a:r>
        </a:p>
      </dgm:t>
    </dgm:pt>
    <dgm:pt modelId="{14DC0415-CFE0-4E1F-B72C-8E81B71E8436}" cxnId="{6DF391AA-6CF2-4F0C-A9C0-B093F07F833F}" type="parTrans">
      <dgm:prSet/>
      <dgm:spPr/>
      <dgm:t>
        <a:bodyPr/>
        <a:lstStyle/>
        <a:p>
          <a:endParaRPr lang="en-US"/>
        </a:p>
      </dgm:t>
    </dgm:pt>
    <dgm:pt modelId="{5A54FA0C-ABB3-4A8E-93A9-02B44FD27748}" cxnId="{6DF391AA-6CF2-4F0C-A9C0-B093F07F833F}" type="sibTrans">
      <dgm:prSet/>
      <dgm:spPr/>
      <dgm:t>
        <a:bodyPr/>
        <a:lstStyle/>
        <a:p>
          <a:endParaRPr lang="en-US"/>
        </a:p>
      </dgm:t>
    </dgm:pt>
    <dgm:pt modelId="{3D3DAD8A-3814-4782-A124-51090B3E8560}">
      <dgm:prSet custT="1"/>
      <dgm:spPr/>
      <dgm:t>
        <a:bodyPr/>
        <a:lstStyle/>
        <a:p>
          <a:r>
            <a:rPr lang="en-US" sz="2200" dirty="0">
              <a:latin typeface="Arial" panose="020B0604020202020204" pitchFamily="34" charset="0"/>
              <a:cs typeface="Arial" panose="020B0604020202020204" pitchFamily="34" charset="0"/>
            </a:rPr>
            <a:t>Starts with independent issues first then dependent issues, again overcharging for procedure, start with fees during pre-operative phase as post-operative cost would depend on the intervention.</a:t>
          </a:r>
          <a:r>
            <a:rPr lang="en-US" sz="2200" i="1" dirty="0">
              <a:latin typeface="Arial" panose="020B0604020202020204" pitchFamily="34" charset="0"/>
              <a:cs typeface="Arial" panose="020B0604020202020204" pitchFamily="34" charset="0"/>
            </a:rPr>
            <a:t> </a:t>
          </a:r>
          <a:endParaRPr lang="en-US" sz="2200" dirty="0">
            <a:latin typeface="Arial" panose="020B0604020202020204" pitchFamily="34" charset="0"/>
            <a:cs typeface="Arial" panose="020B0604020202020204" pitchFamily="34" charset="0"/>
          </a:endParaRPr>
        </a:p>
      </dgm:t>
    </dgm:pt>
    <dgm:pt modelId="{51A78115-D81E-4F30-8A4E-3825A82B3595}" cxnId="{6A30F242-989A-42E8-BF63-EF666BF1B76B}" type="parTrans">
      <dgm:prSet/>
      <dgm:spPr/>
      <dgm:t>
        <a:bodyPr/>
        <a:lstStyle/>
        <a:p>
          <a:endParaRPr lang="en-US"/>
        </a:p>
      </dgm:t>
    </dgm:pt>
    <dgm:pt modelId="{BA6F705F-AC91-4FFA-8433-BCB681987B8F}" cxnId="{6A30F242-989A-42E8-BF63-EF666BF1B76B}" type="sibTrans">
      <dgm:prSet/>
      <dgm:spPr/>
      <dgm:t>
        <a:bodyPr/>
        <a:lstStyle/>
        <a:p>
          <a:endParaRPr lang="en-US"/>
        </a:p>
      </dgm:t>
    </dgm:pt>
    <dgm:pt modelId="{3A69CDC0-4EE0-4B6B-8EAF-045BA718BD0E}">
      <dgm:prSet custT="1"/>
      <dgm:spPr/>
      <dgm:t>
        <a:bodyPr/>
        <a:lstStyle/>
        <a:p>
          <a:r>
            <a:rPr lang="en-US" sz="1900" b="1" i="1" dirty="0">
              <a:latin typeface="Arial" panose="020B0604020202020204" pitchFamily="34" charset="0"/>
              <a:cs typeface="Arial" panose="020B0604020202020204" pitchFamily="34" charset="0"/>
            </a:rPr>
            <a:t>Both parties </a:t>
          </a:r>
          <a:r>
            <a:rPr lang="en-US" sz="1900" b="1" i="1" dirty="0" err="1">
              <a:latin typeface="Arial" panose="020B0604020202020204" pitchFamily="34" charset="0"/>
              <a:cs typeface="Arial" panose="020B0604020202020204" pitchFamily="34" charset="0"/>
            </a:rPr>
            <a:t>realised</a:t>
          </a:r>
          <a:r>
            <a:rPr lang="en-US" sz="1900" b="1" i="1" dirty="0">
              <a:latin typeface="Arial" panose="020B0604020202020204" pitchFamily="34" charset="0"/>
              <a:cs typeface="Arial" panose="020B0604020202020204" pitchFamily="34" charset="0"/>
            </a:rPr>
            <a:t> the need for joint expert review for further legal proceeding Both parties have set a workable agenda in this case focusing on amount of compensation showing willingness of reciprocal concession. Both parties did not drag into issues of liability with too many dependent issues to be resolved.</a:t>
          </a:r>
          <a:endParaRPr lang="en-US" sz="1900" b="1" dirty="0">
            <a:latin typeface="Arial" panose="020B0604020202020204" pitchFamily="34" charset="0"/>
            <a:cs typeface="Arial" panose="020B0604020202020204" pitchFamily="34" charset="0"/>
          </a:endParaRPr>
        </a:p>
      </dgm:t>
    </dgm:pt>
    <dgm:pt modelId="{D524CCFB-4E77-49C1-9EBF-A571E63D8DDC}" cxnId="{42A87528-B467-4693-A031-E243E93DD236}" type="parTrans">
      <dgm:prSet/>
      <dgm:spPr/>
      <dgm:t>
        <a:bodyPr/>
        <a:lstStyle/>
        <a:p>
          <a:endParaRPr lang="en-US"/>
        </a:p>
      </dgm:t>
    </dgm:pt>
    <dgm:pt modelId="{237181AC-E89A-4229-BDB9-87F87E8C83C4}" cxnId="{42A87528-B467-4693-A031-E243E93DD236}" type="sibTrans">
      <dgm:prSet/>
      <dgm:spPr/>
      <dgm:t>
        <a:bodyPr/>
        <a:lstStyle/>
        <a:p>
          <a:endParaRPr lang="en-US"/>
        </a:p>
      </dgm:t>
    </dgm:pt>
    <dgm:pt modelId="{61E2ADAC-2B4D-4D25-9EB8-B6C78BA928BA}" type="pres">
      <dgm:prSet presAssocID="{FA8886A4-D46F-44B9-9721-590B21811B1A}" presName="root" presStyleCnt="0">
        <dgm:presLayoutVars>
          <dgm:dir/>
          <dgm:resizeHandles val="exact"/>
        </dgm:presLayoutVars>
      </dgm:prSet>
      <dgm:spPr/>
    </dgm:pt>
    <dgm:pt modelId="{B8CE26D4-7D0E-4C52-8CBB-990702DD7D5E}" type="pres">
      <dgm:prSet presAssocID="{5E2EF530-43EC-4C79-837B-A0DD2C842131}" presName="compNode" presStyleCnt="0"/>
      <dgm:spPr/>
    </dgm:pt>
    <dgm:pt modelId="{3D2D0840-8BD7-482E-9EC0-F1DA04F28BB3}" type="pres">
      <dgm:prSet presAssocID="{5E2EF530-43EC-4C79-837B-A0DD2C842131}" presName="bgRect" presStyleLbl="bgShp" presStyleIdx="0" presStyleCnt="5"/>
      <dgm:spPr/>
    </dgm:pt>
    <dgm:pt modelId="{39DEA8EC-53E3-42C4-BADE-C60A51633EFD}" type="pres">
      <dgm:prSet presAssocID="{5E2EF530-43EC-4C79-837B-A0DD2C842131}"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pt>
    <dgm:pt modelId="{FAFDC102-0ECB-4785-A6BC-DE8BFD1BB382}" type="pres">
      <dgm:prSet presAssocID="{5E2EF530-43EC-4C79-837B-A0DD2C842131}" presName="spaceRect" presStyleCnt="0"/>
      <dgm:spPr/>
    </dgm:pt>
    <dgm:pt modelId="{A6FCA58A-1FAC-4F89-8C0E-A75DC90FBCA0}" type="pres">
      <dgm:prSet presAssocID="{5E2EF530-43EC-4C79-837B-A0DD2C842131}" presName="parTx" presStyleLbl="revTx" presStyleIdx="0" presStyleCnt="5">
        <dgm:presLayoutVars>
          <dgm:chMax val="0"/>
          <dgm:chPref val="0"/>
        </dgm:presLayoutVars>
      </dgm:prSet>
      <dgm:spPr/>
    </dgm:pt>
    <dgm:pt modelId="{3B886EA0-446B-4E54-9902-58E845E774E7}" type="pres">
      <dgm:prSet presAssocID="{852A386F-F903-4ABE-AEB7-1821845C499F}" presName="sibTrans" presStyleCnt="0"/>
      <dgm:spPr/>
    </dgm:pt>
    <dgm:pt modelId="{4982F06B-9380-4EF5-A918-873DD0646F76}" type="pres">
      <dgm:prSet presAssocID="{D81DC1B4-D570-400E-BC3E-B007B012984D}" presName="compNode" presStyleCnt="0"/>
      <dgm:spPr/>
    </dgm:pt>
    <dgm:pt modelId="{087948DA-6B03-4044-AE05-7DFB576575D4}" type="pres">
      <dgm:prSet presAssocID="{D81DC1B4-D570-400E-BC3E-B007B012984D}" presName="bgRect" presStyleLbl="bgShp" presStyleIdx="1" presStyleCnt="5"/>
      <dgm:spPr/>
    </dgm:pt>
    <dgm:pt modelId="{B3B96304-3CCE-48F7-96D9-82F93F47E0C8}" type="pres">
      <dgm:prSet presAssocID="{D81DC1B4-D570-400E-BC3E-B007B012984D}"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pt>
    <dgm:pt modelId="{E139191C-A656-4E31-A3D2-2A1369894393}" type="pres">
      <dgm:prSet presAssocID="{D81DC1B4-D570-400E-BC3E-B007B012984D}" presName="spaceRect" presStyleCnt="0"/>
      <dgm:spPr/>
    </dgm:pt>
    <dgm:pt modelId="{ABA38354-1B39-4C28-87F0-93B1AD1C4A35}" type="pres">
      <dgm:prSet presAssocID="{D81DC1B4-D570-400E-BC3E-B007B012984D}" presName="parTx" presStyleLbl="revTx" presStyleIdx="1" presStyleCnt="5">
        <dgm:presLayoutVars>
          <dgm:chMax val="0"/>
          <dgm:chPref val="0"/>
        </dgm:presLayoutVars>
      </dgm:prSet>
      <dgm:spPr/>
    </dgm:pt>
    <dgm:pt modelId="{803C230D-E7CF-4C28-ADCD-F3FB09536355}" type="pres">
      <dgm:prSet presAssocID="{F892C8DA-D494-4B6E-BE15-4EA112D91E2D}" presName="sibTrans" presStyleCnt="0"/>
      <dgm:spPr/>
    </dgm:pt>
    <dgm:pt modelId="{F65A06CE-A976-4306-B08B-82CF7D483BA3}" type="pres">
      <dgm:prSet presAssocID="{BC5447DB-1360-4973-8F2A-243DDA651E5E}" presName="compNode" presStyleCnt="0"/>
      <dgm:spPr/>
    </dgm:pt>
    <dgm:pt modelId="{1119427E-D28D-4857-ADBE-D9BBFE50189A}" type="pres">
      <dgm:prSet presAssocID="{BC5447DB-1360-4973-8F2A-243DDA651E5E}" presName="bgRect" presStyleLbl="bgShp" presStyleIdx="2" presStyleCnt="5"/>
      <dgm:spPr/>
    </dgm:pt>
    <dgm:pt modelId="{1BFC52F1-4D48-47EA-A07C-BEF4A5C94D83}" type="pres">
      <dgm:prSet presAssocID="{BC5447DB-1360-4973-8F2A-243DDA651E5E}"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pt>
    <dgm:pt modelId="{71EF7ADB-0C28-4332-88EC-02E098B792D9}" type="pres">
      <dgm:prSet presAssocID="{BC5447DB-1360-4973-8F2A-243DDA651E5E}" presName="spaceRect" presStyleCnt="0"/>
      <dgm:spPr/>
    </dgm:pt>
    <dgm:pt modelId="{7DBB7A26-5292-4F18-B361-EC43C6883593}" type="pres">
      <dgm:prSet presAssocID="{BC5447DB-1360-4973-8F2A-243DDA651E5E}" presName="parTx" presStyleLbl="revTx" presStyleIdx="2" presStyleCnt="5">
        <dgm:presLayoutVars>
          <dgm:chMax val="0"/>
          <dgm:chPref val="0"/>
        </dgm:presLayoutVars>
      </dgm:prSet>
      <dgm:spPr/>
    </dgm:pt>
    <dgm:pt modelId="{7D659A6E-C131-44A4-BD25-EFE132797D82}" type="pres">
      <dgm:prSet presAssocID="{5A54FA0C-ABB3-4A8E-93A9-02B44FD27748}" presName="sibTrans" presStyleCnt="0"/>
      <dgm:spPr/>
    </dgm:pt>
    <dgm:pt modelId="{D9327997-2F53-4A70-85BC-3F466B4446D2}" type="pres">
      <dgm:prSet presAssocID="{3D3DAD8A-3814-4782-A124-51090B3E8560}" presName="compNode" presStyleCnt="0"/>
      <dgm:spPr/>
    </dgm:pt>
    <dgm:pt modelId="{44B7815C-7586-4AEF-A9C4-41FB61046D42}" type="pres">
      <dgm:prSet presAssocID="{3D3DAD8A-3814-4782-A124-51090B3E8560}" presName="bgRect" presStyleLbl="bgShp" presStyleIdx="3" presStyleCnt="5"/>
      <dgm:spPr/>
    </dgm:pt>
    <dgm:pt modelId="{B051FA04-7AF3-4E5A-94CB-4254354F9EB1}" type="pres">
      <dgm:prSet presAssocID="{3D3DAD8A-3814-4782-A124-51090B3E8560}"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pt>
    <dgm:pt modelId="{0B1EB653-2B3D-461F-9B30-62F8A229B6B6}" type="pres">
      <dgm:prSet presAssocID="{3D3DAD8A-3814-4782-A124-51090B3E8560}" presName="spaceRect" presStyleCnt="0"/>
      <dgm:spPr/>
    </dgm:pt>
    <dgm:pt modelId="{B7F5F097-95B2-46A9-A86C-7C4E95DDA0E3}" type="pres">
      <dgm:prSet presAssocID="{3D3DAD8A-3814-4782-A124-51090B3E8560}" presName="parTx" presStyleLbl="revTx" presStyleIdx="3" presStyleCnt="5">
        <dgm:presLayoutVars>
          <dgm:chMax val="0"/>
          <dgm:chPref val="0"/>
        </dgm:presLayoutVars>
      </dgm:prSet>
      <dgm:spPr/>
    </dgm:pt>
    <dgm:pt modelId="{44B8A34F-05CD-431F-B0DE-1792820E324E}" type="pres">
      <dgm:prSet presAssocID="{BA6F705F-AC91-4FFA-8433-BCB681987B8F}" presName="sibTrans" presStyleCnt="0"/>
      <dgm:spPr/>
    </dgm:pt>
    <dgm:pt modelId="{D6CE7502-F7DC-46E3-95E2-68FDC9056544}" type="pres">
      <dgm:prSet presAssocID="{3A69CDC0-4EE0-4B6B-8EAF-045BA718BD0E}" presName="compNode" presStyleCnt="0"/>
      <dgm:spPr/>
    </dgm:pt>
    <dgm:pt modelId="{81ACB752-5EBC-488E-8C0C-06DBE2B044A4}" type="pres">
      <dgm:prSet presAssocID="{3A69CDC0-4EE0-4B6B-8EAF-045BA718BD0E}" presName="bgRect" presStyleLbl="bgShp" presStyleIdx="4" presStyleCnt="5"/>
      <dgm:spPr/>
    </dgm:pt>
    <dgm:pt modelId="{0EB1E69A-5874-4C1D-B409-293EA1BF738D}" type="pres">
      <dgm:prSet presAssocID="{3A69CDC0-4EE0-4B6B-8EAF-045BA718BD0E}"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pt>
    <dgm:pt modelId="{677CFAF4-D266-41EE-BEC8-F8DE27E40758}" type="pres">
      <dgm:prSet presAssocID="{3A69CDC0-4EE0-4B6B-8EAF-045BA718BD0E}" presName="spaceRect" presStyleCnt="0"/>
      <dgm:spPr/>
    </dgm:pt>
    <dgm:pt modelId="{92E1059E-D519-4768-B989-0F730E3F3F8D}" type="pres">
      <dgm:prSet presAssocID="{3A69CDC0-4EE0-4B6B-8EAF-045BA718BD0E}" presName="parTx" presStyleLbl="revTx" presStyleIdx="4" presStyleCnt="5" custScaleX="100618">
        <dgm:presLayoutVars>
          <dgm:chMax val="0"/>
          <dgm:chPref val="0"/>
        </dgm:presLayoutVars>
      </dgm:prSet>
      <dgm:spPr/>
    </dgm:pt>
  </dgm:ptLst>
  <dgm:cxnLst>
    <dgm:cxn modelId="{64472A20-E67F-4582-A0D5-62F3D32ABD2F}" type="presOf" srcId="{5E2EF530-43EC-4C79-837B-A0DD2C842131}" destId="{A6FCA58A-1FAC-4F89-8C0E-A75DC90FBCA0}" srcOrd="0" destOrd="0" presId="urn:microsoft.com/office/officeart/2018/2/layout/IconVerticalSolidList"/>
    <dgm:cxn modelId="{42A87528-B467-4693-A031-E243E93DD236}" srcId="{FA8886A4-D46F-44B9-9721-590B21811B1A}" destId="{3A69CDC0-4EE0-4B6B-8EAF-045BA718BD0E}" srcOrd="4" destOrd="0" parTransId="{D524CCFB-4E77-49C1-9EBF-A571E63D8DDC}" sibTransId="{237181AC-E89A-4229-BDB9-87F87E8C83C4}"/>
    <dgm:cxn modelId="{0FF42A3A-AD7B-4E53-AEDF-053D4C23BE5D}" type="presOf" srcId="{FA8886A4-D46F-44B9-9721-590B21811B1A}" destId="{61E2ADAC-2B4D-4D25-9EB8-B6C78BA928BA}" srcOrd="0" destOrd="0" presId="urn:microsoft.com/office/officeart/2018/2/layout/IconVerticalSolidList"/>
    <dgm:cxn modelId="{B61EBA41-088D-4D98-83AD-7B69C8551B33}" type="presOf" srcId="{BC5447DB-1360-4973-8F2A-243DDA651E5E}" destId="{7DBB7A26-5292-4F18-B361-EC43C6883593}" srcOrd="0" destOrd="0" presId="urn:microsoft.com/office/officeart/2018/2/layout/IconVerticalSolidList"/>
    <dgm:cxn modelId="{6A30F242-989A-42E8-BF63-EF666BF1B76B}" srcId="{FA8886A4-D46F-44B9-9721-590B21811B1A}" destId="{3D3DAD8A-3814-4782-A124-51090B3E8560}" srcOrd="3" destOrd="0" parTransId="{51A78115-D81E-4F30-8A4E-3825A82B3595}" sibTransId="{BA6F705F-AC91-4FFA-8433-BCB681987B8F}"/>
    <dgm:cxn modelId="{55ED985A-6E36-40FF-94C5-F49A21AD9505}" type="presOf" srcId="{3A69CDC0-4EE0-4B6B-8EAF-045BA718BD0E}" destId="{92E1059E-D519-4768-B989-0F730E3F3F8D}" srcOrd="0" destOrd="0" presId="urn:microsoft.com/office/officeart/2018/2/layout/IconVerticalSolidList"/>
    <dgm:cxn modelId="{4043796F-AC63-45E3-8801-0189C63160FD}" type="presOf" srcId="{3D3DAD8A-3814-4782-A124-51090B3E8560}" destId="{B7F5F097-95B2-46A9-A86C-7C4E95DDA0E3}" srcOrd="0" destOrd="0" presId="urn:microsoft.com/office/officeart/2018/2/layout/IconVerticalSolidList"/>
    <dgm:cxn modelId="{6C5EB270-42F1-4741-9711-8437794128F8}" srcId="{FA8886A4-D46F-44B9-9721-590B21811B1A}" destId="{D81DC1B4-D570-400E-BC3E-B007B012984D}" srcOrd="1" destOrd="0" parTransId="{5FF1DBBE-B1AE-444E-9F62-DF18CB2AE3E8}" sibTransId="{F892C8DA-D494-4B6E-BE15-4EA112D91E2D}"/>
    <dgm:cxn modelId="{6DF391AA-6CF2-4F0C-A9C0-B093F07F833F}" srcId="{FA8886A4-D46F-44B9-9721-590B21811B1A}" destId="{BC5447DB-1360-4973-8F2A-243DDA651E5E}" srcOrd="2" destOrd="0" parTransId="{14DC0415-CFE0-4E1F-B72C-8E81B71E8436}" sibTransId="{5A54FA0C-ABB3-4A8E-93A9-02B44FD27748}"/>
    <dgm:cxn modelId="{475C7FDE-BC64-479A-A733-29BE7E3056AF}" type="presOf" srcId="{D81DC1B4-D570-400E-BC3E-B007B012984D}" destId="{ABA38354-1B39-4C28-87F0-93B1AD1C4A35}" srcOrd="0" destOrd="0" presId="urn:microsoft.com/office/officeart/2018/2/layout/IconVerticalSolidList"/>
    <dgm:cxn modelId="{2F00D3F8-8677-49DF-9C81-670102050EB1}" srcId="{FA8886A4-D46F-44B9-9721-590B21811B1A}" destId="{5E2EF530-43EC-4C79-837B-A0DD2C842131}" srcOrd="0" destOrd="0" parTransId="{4E340363-1706-40D5-9F92-F048D7C98700}" sibTransId="{852A386F-F903-4ABE-AEB7-1821845C499F}"/>
    <dgm:cxn modelId="{246C2A94-7E4B-4167-AD12-54E70D40BD70}" type="presParOf" srcId="{61E2ADAC-2B4D-4D25-9EB8-B6C78BA928BA}" destId="{B8CE26D4-7D0E-4C52-8CBB-990702DD7D5E}" srcOrd="0" destOrd="0" presId="urn:microsoft.com/office/officeart/2018/2/layout/IconVerticalSolidList"/>
    <dgm:cxn modelId="{C1A52219-1A3A-474C-8349-3AD54041966E}" type="presParOf" srcId="{B8CE26D4-7D0E-4C52-8CBB-990702DD7D5E}" destId="{3D2D0840-8BD7-482E-9EC0-F1DA04F28BB3}" srcOrd="0" destOrd="0" presId="urn:microsoft.com/office/officeart/2018/2/layout/IconVerticalSolidList"/>
    <dgm:cxn modelId="{B7DB0E41-DBB3-40F0-A093-6F0CCDF684E8}" type="presParOf" srcId="{B8CE26D4-7D0E-4C52-8CBB-990702DD7D5E}" destId="{39DEA8EC-53E3-42C4-BADE-C60A51633EFD}" srcOrd="1" destOrd="0" presId="urn:microsoft.com/office/officeart/2018/2/layout/IconVerticalSolidList"/>
    <dgm:cxn modelId="{E7845E8B-7AE6-4466-B4DA-2A04455A7708}" type="presParOf" srcId="{B8CE26D4-7D0E-4C52-8CBB-990702DD7D5E}" destId="{FAFDC102-0ECB-4785-A6BC-DE8BFD1BB382}" srcOrd="2" destOrd="0" presId="urn:microsoft.com/office/officeart/2018/2/layout/IconVerticalSolidList"/>
    <dgm:cxn modelId="{9A67FC74-1991-4AD2-A672-B598A1460FDB}" type="presParOf" srcId="{B8CE26D4-7D0E-4C52-8CBB-990702DD7D5E}" destId="{A6FCA58A-1FAC-4F89-8C0E-A75DC90FBCA0}" srcOrd="3" destOrd="0" presId="urn:microsoft.com/office/officeart/2018/2/layout/IconVerticalSolidList"/>
    <dgm:cxn modelId="{6043ECF4-20B7-4684-A754-E894FE4AE651}" type="presParOf" srcId="{61E2ADAC-2B4D-4D25-9EB8-B6C78BA928BA}" destId="{3B886EA0-446B-4E54-9902-58E845E774E7}" srcOrd="1" destOrd="0" presId="urn:microsoft.com/office/officeart/2018/2/layout/IconVerticalSolidList"/>
    <dgm:cxn modelId="{CA8F18BD-C688-42AC-BD54-1296B938F2F4}" type="presParOf" srcId="{61E2ADAC-2B4D-4D25-9EB8-B6C78BA928BA}" destId="{4982F06B-9380-4EF5-A918-873DD0646F76}" srcOrd="2" destOrd="0" presId="urn:microsoft.com/office/officeart/2018/2/layout/IconVerticalSolidList"/>
    <dgm:cxn modelId="{0EFDCCDD-DBA0-4427-AD31-7F704AF2E20C}" type="presParOf" srcId="{4982F06B-9380-4EF5-A918-873DD0646F76}" destId="{087948DA-6B03-4044-AE05-7DFB576575D4}" srcOrd="0" destOrd="0" presId="urn:microsoft.com/office/officeart/2018/2/layout/IconVerticalSolidList"/>
    <dgm:cxn modelId="{8467DE1E-3090-4A29-83B3-CE7AE781AFC4}" type="presParOf" srcId="{4982F06B-9380-4EF5-A918-873DD0646F76}" destId="{B3B96304-3CCE-48F7-96D9-82F93F47E0C8}" srcOrd="1" destOrd="0" presId="urn:microsoft.com/office/officeart/2018/2/layout/IconVerticalSolidList"/>
    <dgm:cxn modelId="{83105167-3882-453B-9060-407FFBADB6D6}" type="presParOf" srcId="{4982F06B-9380-4EF5-A918-873DD0646F76}" destId="{E139191C-A656-4E31-A3D2-2A1369894393}" srcOrd="2" destOrd="0" presId="urn:microsoft.com/office/officeart/2018/2/layout/IconVerticalSolidList"/>
    <dgm:cxn modelId="{D9A52016-CD7B-4BD2-B769-0DA4994DE7DB}" type="presParOf" srcId="{4982F06B-9380-4EF5-A918-873DD0646F76}" destId="{ABA38354-1B39-4C28-87F0-93B1AD1C4A35}" srcOrd="3" destOrd="0" presId="urn:microsoft.com/office/officeart/2018/2/layout/IconVerticalSolidList"/>
    <dgm:cxn modelId="{DC48BF28-33E1-4739-96AD-4130725D1721}" type="presParOf" srcId="{61E2ADAC-2B4D-4D25-9EB8-B6C78BA928BA}" destId="{803C230D-E7CF-4C28-ADCD-F3FB09536355}" srcOrd="3" destOrd="0" presId="urn:microsoft.com/office/officeart/2018/2/layout/IconVerticalSolidList"/>
    <dgm:cxn modelId="{B5792C70-4945-48E7-9CF3-3F2763ED65D6}" type="presParOf" srcId="{61E2ADAC-2B4D-4D25-9EB8-B6C78BA928BA}" destId="{F65A06CE-A976-4306-B08B-82CF7D483BA3}" srcOrd="4" destOrd="0" presId="urn:microsoft.com/office/officeart/2018/2/layout/IconVerticalSolidList"/>
    <dgm:cxn modelId="{4F2ED526-C888-4476-973D-EF394CF2C9CB}" type="presParOf" srcId="{F65A06CE-A976-4306-B08B-82CF7D483BA3}" destId="{1119427E-D28D-4857-ADBE-D9BBFE50189A}" srcOrd="0" destOrd="0" presId="urn:microsoft.com/office/officeart/2018/2/layout/IconVerticalSolidList"/>
    <dgm:cxn modelId="{227F1845-3540-48A2-8D28-1E7682ABAEA5}" type="presParOf" srcId="{F65A06CE-A976-4306-B08B-82CF7D483BA3}" destId="{1BFC52F1-4D48-47EA-A07C-BEF4A5C94D83}" srcOrd="1" destOrd="0" presId="urn:microsoft.com/office/officeart/2018/2/layout/IconVerticalSolidList"/>
    <dgm:cxn modelId="{29DDDBA5-FEDF-4A53-9EE1-B35584661DC0}" type="presParOf" srcId="{F65A06CE-A976-4306-B08B-82CF7D483BA3}" destId="{71EF7ADB-0C28-4332-88EC-02E098B792D9}" srcOrd="2" destOrd="0" presId="urn:microsoft.com/office/officeart/2018/2/layout/IconVerticalSolidList"/>
    <dgm:cxn modelId="{31058EBF-03DD-4907-AFC1-A2A1E8F8A5DD}" type="presParOf" srcId="{F65A06CE-A976-4306-B08B-82CF7D483BA3}" destId="{7DBB7A26-5292-4F18-B361-EC43C6883593}" srcOrd="3" destOrd="0" presId="urn:microsoft.com/office/officeart/2018/2/layout/IconVerticalSolidList"/>
    <dgm:cxn modelId="{CA946709-395E-4DC3-9791-09E0FD3C668F}" type="presParOf" srcId="{61E2ADAC-2B4D-4D25-9EB8-B6C78BA928BA}" destId="{7D659A6E-C131-44A4-BD25-EFE132797D82}" srcOrd="5" destOrd="0" presId="urn:microsoft.com/office/officeart/2018/2/layout/IconVerticalSolidList"/>
    <dgm:cxn modelId="{D8AC8DB5-B42A-47F0-BF41-FA0FD6DE75DF}" type="presParOf" srcId="{61E2ADAC-2B4D-4D25-9EB8-B6C78BA928BA}" destId="{D9327997-2F53-4A70-85BC-3F466B4446D2}" srcOrd="6" destOrd="0" presId="urn:microsoft.com/office/officeart/2018/2/layout/IconVerticalSolidList"/>
    <dgm:cxn modelId="{B48B7331-2303-4336-AB27-946115007F70}" type="presParOf" srcId="{D9327997-2F53-4A70-85BC-3F466B4446D2}" destId="{44B7815C-7586-4AEF-A9C4-41FB61046D42}" srcOrd="0" destOrd="0" presId="urn:microsoft.com/office/officeart/2018/2/layout/IconVerticalSolidList"/>
    <dgm:cxn modelId="{3887986F-AF93-4749-A63C-994D51550676}" type="presParOf" srcId="{D9327997-2F53-4A70-85BC-3F466B4446D2}" destId="{B051FA04-7AF3-4E5A-94CB-4254354F9EB1}" srcOrd="1" destOrd="0" presId="urn:microsoft.com/office/officeart/2018/2/layout/IconVerticalSolidList"/>
    <dgm:cxn modelId="{789DC64A-41FB-4EBA-9830-D75AC1CB9D5F}" type="presParOf" srcId="{D9327997-2F53-4A70-85BC-3F466B4446D2}" destId="{0B1EB653-2B3D-461F-9B30-62F8A229B6B6}" srcOrd="2" destOrd="0" presId="urn:microsoft.com/office/officeart/2018/2/layout/IconVerticalSolidList"/>
    <dgm:cxn modelId="{78194B68-F8C8-4C68-B3D8-07C4E3EA0C45}" type="presParOf" srcId="{D9327997-2F53-4A70-85BC-3F466B4446D2}" destId="{B7F5F097-95B2-46A9-A86C-7C4E95DDA0E3}" srcOrd="3" destOrd="0" presId="urn:microsoft.com/office/officeart/2018/2/layout/IconVerticalSolidList"/>
    <dgm:cxn modelId="{52D97848-BA1A-4235-BB35-52CB12F380CB}" type="presParOf" srcId="{61E2ADAC-2B4D-4D25-9EB8-B6C78BA928BA}" destId="{44B8A34F-05CD-431F-B0DE-1792820E324E}" srcOrd="7" destOrd="0" presId="urn:microsoft.com/office/officeart/2018/2/layout/IconVerticalSolidList"/>
    <dgm:cxn modelId="{5BEF8B15-31FF-4027-80CD-C38EC2BEB7DB}" type="presParOf" srcId="{61E2ADAC-2B4D-4D25-9EB8-B6C78BA928BA}" destId="{D6CE7502-F7DC-46E3-95E2-68FDC9056544}" srcOrd="8" destOrd="0" presId="urn:microsoft.com/office/officeart/2018/2/layout/IconVerticalSolidList"/>
    <dgm:cxn modelId="{1B2F85E2-2280-4A3F-8F40-B00826156A80}" type="presParOf" srcId="{D6CE7502-F7DC-46E3-95E2-68FDC9056544}" destId="{81ACB752-5EBC-488E-8C0C-06DBE2B044A4}" srcOrd="0" destOrd="0" presId="urn:microsoft.com/office/officeart/2018/2/layout/IconVerticalSolidList"/>
    <dgm:cxn modelId="{5F1B6764-D7FB-45AF-8CED-D66F3F694FDF}" type="presParOf" srcId="{D6CE7502-F7DC-46E3-95E2-68FDC9056544}" destId="{0EB1E69A-5874-4C1D-B409-293EA1BF738D}" srcOrd="1" destOrd="0" presId="urn:microsoft.com/office/officeart/2018/2/layout/IconVerticalSolidList"/>
    <dgm:cxn modelId="{30718B3B-8A30-4B86-B381-31FAED3BB16D}" type="presParOf" srcId="{D6CE7502-F7DC-46E3-95E2-68FDC9056544}" destId="{677CFAF4-D266-41EE-BEC8-F8DE27E40758}" srcOrd="2" destOrd="0" presId="urn:microsoft.com/office/officeart/2018/2/layout/IconVerticalSolidList"/>
    <dgm:cxn modelId="{5074C06E-141A-4107-9F2E-DDE12DBE7A13}" type="presParOf" srcId="{D6CE7502-F7DC-46E3-95E2-68FDC9056544}" destId="{92E1059E-D519-4768-B989-0F730E3F3F8D}" srcOrd="3" destOrd="0" presId="urn:microsoft.com/office/officeart/2018/2/layout/IconVerticalSolidList"/>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FA0CD52-78F0-4437-999A-B5D1FD55F322}"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3B21CB62-2472-4327-A416-42CF7BE3BF42}">
      <dgm:prSet custT="1"/>
      <dgm:spPr/>
      <dgm:t>
        <a:bodyPr/>
        <a:lstStyle/>
        <a:p>
          <a:r>
            <a:rPr lang="en-US" sz="1800" dirty="0">
              <a:latin typeface="Arial" panose="020B0604020202020204" pitchFamily="34" charset="0"/>
              <a:cs typeface="Arial" panose="020B0604020202020204" pitchFamily="34" charset="0"/>
            </a:rPr>
            <a:t>Rethinking- moderation of demands or considering other side’s point of views such as unrealistic expectation, any alternative approaches</a:t>
          </a:r>
        </a:p>
      </dgm:t>
    </dgm:pt>
    <dgm:pt modelId="{48C19534-DEDC-4F21-B89E-A3E199DD162D}" cxnId="{BA0B8948-8F44-46A9-A0F1-DA1B1C0B2C86}" type="parTrans">
      <dgm:prSet/>
      <dgm:spPr/>
      <dgm:t>
        <a:bodyPr/>
        <a:lstStyle/>
        <a:p>
          <a:endParaRPr lang="en-US"/>
        </a:p>
      </dgm:t>
    </dgm:pt>
    <dgm:pt modelId="{946881EE-0F50-4B03-9A3D-0C488A753E07}" cxnId="{BA0B8948-8F44-46A9-A0F1-DA1B1C0B2C86}" type="sibTrans">
      <dgm:prSet/>
      <dgm:spPr/>
      <dgm:t>
        <a:bodyPr/>
        <a:lstStyle/>
        <a:p>
          <a:endParaRPr lang="en-US"/>
        </a:p>
      </dgm:t>
    </dgm:pt>
    <dgm:pt modelId="{C41EE7F3-8151-47E5-8722-75C34B545B5F}">
      <dgm:prSet custT="1"/>
      <dgm:spPr/>
      <dgm:t>
        <a:bodyPr/>
        <a:lstStyle/>
        <a:p>
          <a:r>
            <a:rPr lang="en-US" sz="1800" dirty="0">
              <a:latin typeface="Arial" panose="020B0604020202020204" pitchFamily="34" charset="0"/>
              <a:cs typeface="Arial" panose="020B0604020202020204" pitchFamily="34" charset="0"/>
            </a:rPr>
            <a:t>Any strategic, cognitive, psychological and structural barriers such as identifying barriers for drug compliance and </a:t>
          </a:r>
          <a:r>
            <a:rPr lang="en-US" sz="1800" dirty="0" err="1">
              <a:latin typeface="Arial" panose="020B0604020202020204" pitchFamily="34" charset="0"/>
              <a:cs typeface="Arial" panose="020B0604020202020204" pitchFamily="34" charset="0"/>
            </a:rPr>
            <a:t>behavioural</a:t>
          </a:r>
          <a:r>
            <a:rPr lang="en-US" sz="1800" dirty="0">
              <a:latin typeface="Arial" panose="020B0604020202020204" pitchFamily="34" charset="0"/>
              <a:cs typeface="Arial" panose="020B0604020202020204" pitchFamily="34" charset="0"/>
            </a:rPr>
            <a:t> changes</a:t>
          </a:r>
        </a:p>
      </dgm:t>
    </dgm:pt>
    <dgm:pt modelId="{FB62F767-3DCC-402D-9890-936AAB363A9E}" cxnId="{EA7B6ABE-6A66-49CE-ADD9-7E3F397E73DF}" type="parTrans">
      <dgm:prSet/>
      <dgm:spPr/>
      <dgm:t>
        <a:bodyPr/>
        <a:lstStyle/>
        <a:p>
          <a:endParaRPr lang="en-US"/>
        </a:p>
      </dgm:t>
    </dgm:pt>
    <dgm:pt modelId="{9D4F461A-56B5-4132-B01E-AC1FE5B11FBD}" cxnId="{EA7B6ABE-6A66-49CE-ADD9-7E3F397E73DF}" type="sibTrans">
      <dgm:prSet/>
      <dgm:spPr/>
      <dgm:t>
        <a:bodyPr/>
        <a:lstStyle/>
        <a:p>
          <a:endParaRPr lang="en-US"/>
        </a:p>
      </dgm:t>
    </dgm:pt>
    <dgm:pt modelId="{C8B9675C-1146-4B5C-BB5D-E68821586D3E}">
      <dgm:prSet custT="1"/>
      <dgm:spPr/>
      <dgm:t>
        <a:bodyPr/>
        <a:lstStyle/>
        <a:p>
          <a:r>
            <a:rPr lang="en-US" sz="1800" dirty="0">
              <a:latin typeface="Arial" panose="020B0604020202020204" pitchFamily="34" charset="0"/>
              <a:cs typeface="Arial" panose="020B0604020202020204" pitchFamily="34" charset="0"/>
            </a:rPr>
            <a:t>“Condition” the parties for self-persuasion- small shifts in perceptions and slow, unidentifiable changes in viewpoints.</a:t>
          </a:r>
        </a:p>
      </dgm:t>
    </dgm:pt>
    <dgm:pt modelId="{3CE9DE92-E4E1-4040-8532-391F818294A1}" cxnId="{D96E1DEB-D01F-41CB-ADEC-878442260DD2}" type="parTrans">
      <dgm:prSet/>
      <dgm:spPr/>
      <dgm:t>
        <a:bodyPr/>
        <a:lstStyle/>
        <a:p>
          <a:endParaRPr lang="en-US"/>
        </a:p>
      </dgm:t>
    </dgm:pt>
    <dgm:pt modelId="{7F6A26B3-6DCD-44F4-8A11-04420F6EC5FD}" cxnId="{D96E1DEB-D01F-41CB-ADEC-878442260DD2}" type="sibTrans">
      <dgm:prSet/>
      <dgm:spPr/>
      <dgm:t>
        <a:bodyPr/>
        <a:lstStyle/>
        <a:p>
          <a:endParaRPr lang="en-US"/>
        </a:p>
      </dgm:t>
    </dgm:pt>
    <dgm:pt modelId="{DD794878-2E4E-47D3-8715-4516148FC043}">
      <dgm:prSet/>
      <dgm:spPr/>
      <dgm:t>
        <a:bodyPr/>
        <a:lstStyle/>
        <a:p>
          <a:r>
            <a:rPr lang="en-US" dirty="0">
              <a:latin typeface="Arial" panose="020B0604020202020204" pitchFamily="34" charset="0"/>
              <a:cs typeface="Arial" panose="020B0604020202020204" pitchFamily="34" charset="0"/>
            </a:rPr>
            <a:t>Understand each side’s interests, priorities and constraints and develop potential solutions and how well they meet or do not meet the parties’ interest BATNA (Best Alternative to a Negotiated Agreement), WATNA (Worst Alternative to a Negotiated Agreement), RATNA (Realistic Agreement to a Negotiated Agreement), generate alternative options, leverage</a:t>
          </a:r>
        </a:p>
      </dgm:t>
    </dgm:pt>
    <dgm:pt modelId="{DAE9D906-0C89-4F8F-A975-2219244DC0AD}" cxnId="{0783938B-49F2-4AC0-BE12-F085208E7490}" type="parTrans">
      <dgm:prSet/>
      <dgm:spPr/>
      <dgm:t>
        <a:bodyPr/>
        <a:lstStyle/>
        <a:p>
          <a:endParaRPr lang="en-US"/>
        </a:p>
      </dgm:t>
    </dgm:pt>
    <dgm:pt modelId="{028D68A1-C079-4323-9053-431FB9497DC3}" cxnId="{0783938B-49F2-4AC0-BE12-F085208E7490}" type="sibTrans">
      <dgm:prSet/>
      <dgm:spPr/>
      <dgm:t>
        <a:bodyPr/>
        <a:lstStyle/>
        <a:p>
          <a:endParaRPr lang="en-US"/>
        </a:p>
      </dgm:t>
    </dgm:pt>
    <dgm:pt modelId="{FDC25D4A-5A27-4075-8B8F-6DB8EEA1BEF7}">
      <dgm:prSet custT="1"/>
      <dgm:spPr/>
      <dgm:t>
        <a:bodyPr/>
        <a:lstStyle/>
        <a:p>
          <a:r>
            <a:rPr lang="en-US" sz="1800" dirty="0">
              <a:latin typeface="Arial" panose="020B0604020202020204" pitchFamily="34" charset="0"/>
              <a:cs typeface="Arial" panose="020B0604020202020204" pitchFamily="34" charset="0"/>
            </a:rPr>
            <a:t>Reciprocity- doctor may not disclose information meeting the ‘material’ and patient may not raise concerns</a:t>
          </a:r>
        </a:p>
      </dgm:t>
    </dgm:pt>
    <dgm:pt modelId="{83B81A0B-E1D2-4C7E-96C8-8553244E1261}" cxnId="{660C937E-5677-4F77-B282-880E697A2029}" type="parTrans">
      <dgm:prSet/>
      <dgm:spPr/>
      <dgm:t>
        <a:bodyPr/>
        <a:lstStyle/>
        <a:p>
          <a:endParaRPr lang="en-US"/>
        </a:p>
      </dgm:t>
    </dgm:pt>
    <dgm:pt modelId="{F29FB230-7C5A-4095-A820-6E0F0D2E0B86}" cxnId="{660C937E-5677-4F77-B282-880E697A2029}" type="sibTrans">
      <dgm:prSet/>
      <dgm:spPr/>
      <dgm:t>
        <a:bodyPr/>
        <a:lstStyle/>
        <a:p>
          <a:endParaRPr lang="en-US"/>
        </a:p>
      </dgm:t>
    </dgm:pt>
    <dgm:pt modelId="{21C104CF-DA9B-4D25-85E5-3202DA50D04C}">
      <dgm:prSet custT="1"/>
      <dgm:spPr/>
      <dgm:t>
        <a:bodyPr/>
        <a:lstStyle/>
        <a:p>
          <a:r>
            <a:rPr lang="en-US" sz="1800" dirty="0">
              <a:latin typeface="Arial" panose="020B0604020202020204" pitchFamily="34" charset="0"/>
              <a:cs typeface="Arial" panose="020B0604020202020204" pitchFamily="34" charset="0"/>
            </a:rPr>
            <a:t>Reference to social norm- moving from ‘reasonable doctor’ to ‘reasonable patient’, avoid positional tactics</a:t>
          </a:r>
        </a:p>
      </dgm:t>
    </dgm:pt>
    <dgm:pt modelId="{0D3184E1-BB25-42BF-9ACF-298C3F3720B4}" cxnId="{64A22CE4-5391-4275-A92E-A95BB9700DEC}" type="parTrans">
      <dgm:prSet/>
      <dgm:spPr/>
      <dgm:t>
        <a:bodyPr/>
        <a:lstStyle/>
        <a:p>
          <a:endParaRPr lang="en-US"/>
        </a:p>
      </dgm:t>
    </dgm:pt>
    <dgm:pt modelId="{C3553DFC-B2D3-4AD8-AFFE-0A4A17222A74}" cxnId="{64A22CE4-5391-4275-A92E-A95BB9700DEC}" type="sibTrans">
      <dgm:prSet/>
      <dgm:spPr/>
      <dgm:t>
        <a:bodyPr/>
        <a:lstStyle/>
        <a:p>
          <a:endParaRPr lang="en-US"/>
        </a:p>
      </dgm:t>
    </dgm:pt>
    <dgm:pt modelId="{3429B964-9D57-49FD-BBC5-0279E5D669F8}">
      <dgm:prSet custT="1"/>
      <dgm:spPr/>
      <dgm:t>
        <a:bodyPr/>
        <a:lstStyle/>
        <a:p>
          <a:r>
            <a:rPr lang="en-GB" sz="1800" dirty="0">
              <a:latin typeface="Arial" panose="020B0604020202020204" pitchFamily="34" charset="0"/>
              <a:cs typeface="Arial" panose="020B0604020202020204" pitchFamily="34" charset="0"/>
            </a:rPr>
            <a:t>Intimacy and rapport, conversing NOT preaching, asking NOT telling, keeping the mood positive</a:t>
          </a:r>
          <a:endParaRPr lang="en-US" sz="1800" dirty="0">
            <a:latin typeface="Arial" panose="020B0604020202020204" pitchFamily="34" charset="0"/>
            <a:cs typeface="Arial" panose="020B0604020202020204" pitchFamily="34" charset="0"/>
          </a:endParaRPr>
        </a:p>
      </dgm:t>
    </dgm:pt>
    <dgm:pt modelId="{F993A63F-7489-4330-BF92-D4F1A4E51EF5}" cxnId="{29F2C5FA-D201-4985-A9DB-FEE38D4EE738}" type="parTrans">
      <dgm:prSet/>
      <dgm:spPr/>
      <dgm:t>
        <a:bodyPr/>
        <a:lstStyle/>
        <a:p>
          <a:endParaRPr lang="en-US"/>
        </a:p>
      </dgm:t>
    </dgm:pt>
    <dgm:pt modelId="{6BCE403A-C03A-442E-BACA-4660AC234298}" cxnId="{29F2C5FA-D201-4985-A9DB-FEE38D4EE738}" type="sibTrans">
      <dgm:prSet/>
      <dgm:spPr/>
      <dgm:t>
        <a:bodyPr/>
        <a:lstStyle/>
        <a:p>
          <a:endParaRPr lang="en-US"/>
        </a:p>
      </dgm:t>
    </dgm:pt>
    <dgm:pt modelId="{9D98F514-D2F7-4DB2-8E69-0E150C42BA65}">
      <dgm:prSet custT="1"/>
      <dgm:spPr/>
      <dgm:t>
        <a:bodyPr/>
        <a:lstStyle/>
        <a:p>
          <a:r>
            <a:rPr lang="en-US" sz="1800" dirty="0">
              <a:latin typeface="Arial" panose="020B0604020202020204" pitchFamily="34" charset="0"/>
              <a:cs typeface="Arial" panose="020B0604020202020204" pitchFamily="34" charset="0"/>
            </a:rPr>
            <a:t>Consider the Opposite (CTO)- Are you sure that the patient has fully understood the adverse effects? Are you sure that the doctor has not explained the procedure?</a:t>
          </a:r>
        </a:p>
      </dgm:t>
    </dgm:pt>
    <dgm:pt modelId="{0AF822EF-D47D-430B-8B50-BE4819F242A6}" cxnId="{01CC169E-B9D8-4E67-B522-7862F191CB0F}" type="parTrans">
      <dgm:prSet/>
      <dgm:spPr/>
      <dgm:t>
        <a:bodyPr/>
        <a:lstStyle/>
        <a:p>
          <a:endParaRPr lang="en-US"/>
        </a:p>
      </dgm:t>
    </dgm:pt>
    <dgm:pt modelId="{77019AFB-C5A8-46C5-A8F9-DA541F2050A1}" cxnId="{01CC169E-B9D8-4E67-B522-7862F191CB0F}" type="sibTrans">
      <dgm:prSet/>
      <dgm:spPr/>
      <dgm:t>
        <a:bodyPr/>
        <a:lstStyle/>
        <a:p>
          <a:endParaRPr lang="en-US"/>
        </a:p>
      </dgm:t>
    </dgm:pt>
    <dgm:pt modelId="{D7593287-30F5-4CCC-A74B-CB6A3C5BD9E9}">
      <dgm:prSet custT="1"/>
      <dgm:spPr/>
      <dgm:t>
        <a:bodyPr/>
        <a:lstStyle/>
        <a:p>
          <a:r>
            <a:rPr lang="en-US" sz="1800" dirty="0">
              <a:latin typeface="Arial" panose="020B0604020202020204" pitchFamily="34" charset="0"/>
              <a:cs typeface="Arial" panose="020B0604020202020204" pitchFamily="34" charset="0"/>
            </a:rPr>
            <a:t>Exploring both tangible and non-tangible harms </a:t>
          </a:r>
        </a:p>
      </dgm:t>
    </dgm:pt>
    <dgm:pt modelId="{897E649A-2FAD-4592-8589-06FAB80FA2D8}" cxnId="{D48CE1B2-70C4-4869-8DE2-BE038810DCE3}" type="parTrans">
      <dgm:prSet/>
      <dgm:spPr/>
      <dgm:t>
        <a:bodyPr/>
        <a:lstStyle/>
        <a:p>
          <a:endParaRPr lang="en-US"/>
        </a:p>
      </dgm:t>
    </dgm:pt>
    <dgm:pt modelId="{D3709B28-352B-475E-82C4-B9E9D44229EB}" cxnId="{D48CE1B2-70C4-4869-8DE2-BE038810DCE3}" type="sibTrans">
      <dgm:prSet/>
      <dgm:spPr/>
      <dgm:t>
        <a:bodyPr/>
        <a:lstStyle/>
        <a:p>
          <a:endParaRPr lang="en-US"/>
        </a:p>
      </dgm:t>
    </dgm:pt>
    <dgm:pt modelId="{B4451076-24E7-4FD8-B1E1-3FBDAA1D95C1}">
      <dgm:prSet custT="1"/>
      <dgm:spPr/>
      <dgm:t>
        <a:bodyPr/>
        <a:lstStyle/>
        <a:p>
          <a:r>
            <a:rPr lang="en-US" sz="1800" dirty="0">
              <a:latin typeface="Arial" panose="020B0604020202020204" pitchFamily="34" charset="0"/>
              <a:cs typeface="Arial" panose="020B0604020202020204" pitchFamily="34" charset="0"/>
            </a:rPr>
            <a:t>Framing Losses as Gains- apology and open disclosure might lower the hostility to facilitate further negotiation</a:t>
          </a:r>
        </a:p>
      </dgm:t>
    </dgm:pt>
    <dgm:pt modelId="{72FC6417-BB68-4944-9F04-858D936AAB04}" cxnId="{B7B3D779-6886-491B-8543-477BFAFF3E6A}" type="parTrans">
      <dgm:prSet/>
      <dgm:spPr/>
      <dgm:t>
        <a:bodyPr/>
        <a:lstStyle/>
        <a:p>
          <a:endParaRPr lang="en-US"/>
        </a:p>
      </dgm:t>
    </dgm:pt>
    <dgm:pt modelId="{02BFF48C-C5FB-4944-8507-DB5CAAFAEE0F}" cxnId="{B7B3D779-6886-491B-8543-477BFAFF3E6A}" type="sibTrans">
      <dgm:prSet/>
      <dgm:spPr/>
      <dgm:t>
        <a:bodyPr/>
        <a:lstStyle/>
        <a:p>
          <a:endParaRPr lang="en-US"/>
        </a:p>
      </dgm:t>
    </dgm:pt>
    <dgm:pt modelId="{EAEEB61D-8F05-4879-8DD7-0D3DDDEEBF0F}">
      <dgm:prSet custT="1"/>
      <dgm:spPr/>
      <dgm:t>
        <a:bodyPr/>
        <a:lstStyle/>
        <a:p>
          <a:r>
            <a:rPr lang="en-US" sz="1800" dirty="0">
              <a:latin typeface="Arial" panose="020B0604020202020204" pitchFamily="34" charset="0"/>
              <a:cs typeface="Arial" panose="020B0604020202020204" pitchFamily="34" charset="0"/>
            </a:rPr>
            <a:t>Reality testing (bring fresh insights to each side as meetings evolve), prompter (keep momentum going, splitting the difference and other fair settlement points)</a:t>
          </a:r>
        </a:p>
      </dgm:t>
    </dgm:pt>
    <dgm:pt modelId="{615C516A-4792-4FFE-B04B-8A45F70B31D6}" cxnId="{2461070A-3F99-4AEF-94B3-0A680B7F82C7}" type="parTrans">
      <dgm:prSet/>
      <dgm:spPr/>
      <dgm:t>
        <a:bodyPr/>
        <a:lstStyle/>
        <a:p>
          <a:endParaRPr lang="en-US"/>
        </a:p>
      </dgm:t>
    </dgm:pt>
    <dgm:pt modelId="{AE5D1FBA-4BC9-4A9A-AC4E-820D22EAACBA}" cxnId="{2461070A-3F99-4AEF-94B3-0A680B7F82C7}" type="sibTrans">
      <dgm:prSet/>
      <dgm:spPr/>
      <dgm:t>
        <a:bodyPr/>
        <a:lstStyle/>
        <a:p>
          <a:endParaRPr lang="en-US"/>
        </a:p>
      </dgm:t>
    </dgm:pt>
    <dgm:pt modelId="{0BBDAA44-497B-A949-994B-261C84F7098C}" type="pres">
      <dgm:prSet presAssocID="{CFA0CD52-78F0-4437-999A-B5D1FD55F322}" presName="diagram" presStyleCnt="0">
        <dgm:presLayoutVars>
          <dgm:dir/>
          <dgm:resizeHandles val="exact"/>
        </dgm:presLayoutVars>
      </dgm:prSet>
      <dgm:spPr/>
    </dgm:pt>
    <dgm:pt modelId="{E1E590FB-5770-7244-8D15-C7516675F9FB}" type="pres">
      <dgm:prSet presAssocID="{3B21CB62-2472-4327-A416-42CF7BE3BF42}" presName="node" presStyleLbl="node1" presStyleIdx="0" presStyleCnt="11">
        <dgm:presLayoutVars>
          <dgm:bulletEnabled val="1"/>
        </dgm:presLayoutVars>
      </dgm:prSet>
      <dgm:spPr/>
    </dgm:pt>
    <dgm:pt modelId="{928A363B-B989-AA4B-B191-E489F9C14B73}" type="pres">
      <dgm:prSet presAssocID="{946881EE-0F50-4B03-9A3D-0C488A753E07}" presName="sibTrans" presStyleCnt="0"/>
      <dgm:spPr/>
    </dgm:pt>
    <dgm:pt modelId="{32C908FC-6FDF-2B49-9ABF-AC9D7B0FBC73}" type="pres">
      <dgm:prSet presAssocID="{C41EE7F3-8151-47E5-8722-75C34B545B5F}" presName="node" presStyleLbl="node1" presStyleIdx="1" presStyleCnt="11">
        <dgm:presLayoutVars>
          <dgm:bulletEnabled val="1"/>
        </dgm:presLayoutVars>
      </dgm:prSet>
      <dgm:spPr/>
    </dgm:pt>
    <dgm:pt modelId="{4DBDB8A9-0212-9440-AAF4-C5F28844EA3E}" type="pres">
      <dgm:prSet presAssocID="{9D4F461A-56B5-4132-B01E-AC1FE5B11FBD}" presName="sibTrans" presStyleCnt="0"/>
      <dgm:spPr/>
    </dgm:pt>
    <dgm:pt modelId="{48395C2B-C298-A943-9079-56341CDF97BC}" type="pres">
      <dgm:prSet presAssocID="{C8B9675C-1146-4B5C-BB5D-E68821586D3E}" presName="node" presStyleLbl="node1" presStyleIdx="2" presStyleCnt="11">
        <dgm:presLayoutVars>
          <dgm:bulletEnabled val="1"/>
        </dgm:presLayoutVars>
      </dgm:prSet>
      <dgm:spPr/>
    </dgm:pt>
    <dgm:pt modelId="{84207321-4757-0544-AB08-E5EB000E5192}" type="pres">
      <dgm:prSet presAssocID="{7F6A26B3-6DCD-44F4-8A11-04420F6EC5FD}" presName="sibTrans" presStyleCnt="0"/>
      <dgm:spPr/>
    </dgm:pt>
    <dgm:pt modelId="{FDB14C77-D02F-C44E-A7F3-F93DD6154664}" type="pres">
      <dgm:prSet presAssocID="{DD794878-2E4E-47D3-8715-4516148FC043}" presName="node" presStyleLbl="node1" presStyleIdx="3" presStyleCnt="11">
        <dgm:presLayoutVars>
          <dgm:bulletEnabled val="1"/>
        </dgm:presLayoutVars>
      </dgm:prSet>
      <dgm:spPr/>
    </dgm:pt>
    <dgm:pt modelId="{D2E8AF3D-57A5-EB4E-A4E8-129B5E1259C6}" type="pres">
      <dgm:prSet presAssocID="{028D68A1-C079-4323-9053-431FB9497DC3}" presName="sibTrans" presStyleCnt="0"/>
      <dgm:spPr/>
    </dgm:pt>
    <dgm:pt modelId="{302BF6F8-5094-D84E-A24F-D033AE0EECD4}" type="pres">
      <dgm:prSet presAssocID="{FDC25D4A-5A27-4075-8B8F-6DB8EEA1BEF7}" presName="node" presStyleLbl="node1" presStyleIdx="4" presStyleCnt="11">
        <dgm:presLayoutVars>
          <dgm:bulletEnabled val="1"/>
        </dgm:presLayoutVars>
      </dgm:prSet>
      <dgm:spPr/>
    </dgm:pt>
    <dgm:pt modelId="{2B546E02-29D5-B140-AF7B-3290A11128B2}" type="pres">
      <dgm:prSet presAssocID="{F29FB230-7C5A-4095-A820-6E0F0D2E0B86}" presName="sibTrans" presStyleCnt="0"/>
      <dgm:spPr/>
    </dgm:pt>
    <dgm:pt modelId="{F9556597-3BB3-0B4A-96EE-C9AFF32E5AEC}" type="pres">
      <dgm:prSet presAssocID="{21C104CF-DA9B-4D25-85E5-3202DA50D04C}" presName="node" presStyleLbl="node1" presStyleIdx="5" presStyleCnt="11">
        <dgm:presLayoutVars>
          <dgm:bulletEnabled val="1"/>
        </dgm:presLayoutVars>
      </dgm:prSet>
      <dgm:spPr/>
    </dgm:pt>
    <dgm:pt modelId="{840E4433-4F32-CD4E-A809-BC2340227FF2}" type="pres">
      <dgm:prSet presAssocID="{C3553DFC-B2D3-4AD8-AFFE-0A4A17222A74}" presName="sibTrans" presStyleCnt="0"/>
      <dgm:spPr/>
    </dgm:pt>
    <dgm:pt modelId="{7F3AC505-D2A0-AD43-99AF-DD2D1FA5BD2D}" type="pres">
      <dgm:prSet presAssocID="{3429B964-9D57-49FD-BBC5-0279E5D669F8}" presName="node" presStyleLbl="node1" presStyleIdx="6" presStyleCnt="11">
        <dgm:presLayoutVars>
          <dgm:bulletEnabled val="1"/>
        </dgm:presLayoutVars>
      </dgm:prSet>
      <dgm:spPr/>
    </dgm:pt>
    <dgm:pt modelId="{74C17B90-9EAE-DD42-A664-6D31DB7EAC76}" type="pres">
      <dgm:prSet presAssocID="{6BCE403A-C03A-442E-BACA-4660AC234298}" presName="sibTrans" presStyleCnt="0"/>
      <dgm:spPr/>
    </dgm:pt>
    <dgm:pt modelId="{2B29FB7E-8A20-A742-9F68-88CBCA7A29AB}" type="pres">
      <dgm:prSet presAssocID="{9D98F514-D2F7-4DB2-8E69-0E150C42BA65}" presName="node" presStyleLbl="node1" presStyleIdx="7" presStyleCnt="11">
        <dgm:presLayoutVars>
          <dgm:bulletEnabled val="1"/>
        </dgm:presLayoutVars>
      </dgm:prSet>
      <dgm:spPr/>
    </dgm:pt>
    <dgm:pt modelId="{AD8AF92A-C89A-A844-834B-98DA33F7A4CF}" type="pres">
      <dgm:prSet presAssocID="{77019AFB-C5A8-46C5-A8F9-DA541F2050A1}" presName="sibTrans" presStyleCnt="0"/>
      <dgm:spPr/>
    </dgm:pt>
    <dgm:pt modelId="{20A98E0F-982E-D948-9C47-96B68F0E76EA}" type="pres">
      <dgm:prSet presAssocID="{D7593287-30F5-4CCC-A74B-CB6A3C5BD9E9}" presName="node" presStyleLbl="node1" presStyleIdx="8" presStyleCnt="11">
        <dgm:presLayoutVars>
          <dgm:bulletEnabled val="1"/>
        </dgm:presLayoutVars>
      </dgm:prSet>
      <dgm:spPr/>
    </dgm:pt>
    <dgm:pt modelId="{4DDF73FA-88BF-FE4D-8E23-0E627D6E0E5E}" type="pres">
      <dgm:prSet presAssocID="{D3709B28-352B-475E-82C4-B9E9D44229EB}" presName="sibTrans" presStyleCnt="0"/>
      <dgm:spPr/>
    </dgm:pt>
    <dgm:pt modelId="{A2E9EC92-538E-564F-BD53-DDF7009038A2}" type="pres">
      <dgm:prSet presAssocID="{B4451076-24E7-4FD8-B1E1-3FBDAA1D95C1}" presName="node" presStyleLbl="node1" presStyleIdx="9" presStyleCnt="11">
        <dgm:presLayoutVars>
          <dgm:bulletEnabled val="1"/>
        </dgm:presLayoutVars>
      </dgm:prSet>
      <dgm:spPr/>
    </dgm:pt>
    <dgm:pt modelId="{9A8ACFA1-1279-6145-AFFB-8963D98F397A}" type="pres">
      <dgm:prSet presAssocID="{02BFF48C-C5FB-4944-8507-DB5CAAFAEE0F}" presName="sibTrans" presStyleCnt="0"/>
      <dgm:spPr/>
    </dgm:pt>
    <dgm:pt modelId="{423F2421-3262-6D41-A3D4-16641D4B1337}" type="pres">
      <dgm:prSet presAssocID="{EAEEB61D-8F05-4879-8DD7-0D3DDDEEBF0F}" presName="node" presStyleLbl="node1" presStyleIdx="10" presStyleCnt="11" custScaleX="120387">
        <dgm:presLayoutVars>
          <dgm:bulletEnabled val="1"/>
        </dgm:presLayoutVars>
      </dgm:prSet>
      <dgm:spPr/>
    </dgm:pt>
  </dgm:ptLst>
  <dgm:cxnLst>
    <dgm:cxn modelId="{2461070A-3F99-4AEF-94B3-0A680B7F82C7}" srcId="{CFA0CD52-78F0-4437-999A-B5D1FD55F322}" destId="{EAEEB61D-8F05-4879-8DD7-0D3DDDEEBF0F}" srcOrd="10" destOrd="0" parTransId="{615C516A-4792-4FFE-B04B-8A45F70B31D6}" sibTransId="{AE5D1FBA-4BC9-4A9A-AC4E-820D22EAACBA}"/>
    <dgm:cxn modelId="{9E3B7813-9791-494F-8AF4-62AB4553E0D1}" type="presOf" srcId="{9D98F514-D2F7-4DB2-8E69-0E150C42BA65}" destId="{2B29FB7E-8A20-A742-9F68-88CBCA7A29AB}" srcOrd="0" destOrd="0" presId="urn:microsoft.com/office/officeart/2005/8/layout/default"/>
    <dgm:cxn modelId="{DC535C1D-9981-5C45-9FB0-B0868012443B}" type="presOf" srcId="{CFA0CD52-78F0-4437-999A-B5D1FD55F322}" destId="{0BBDAA44-497B-A949-994B-261C84F7098C}" srcOrd="0" destOrd="0" presId="urn:microsoft.com/office/officeart/2005/8/layout/default"/>
    <dgm:cxn modelId="{CC393C2B-4CFF-2B43-879C-7BAA7C62C746}" type="presOf" srcId="{3429B964-9D57-49FD-BBC5-0279E5D669F8}" destId="{7F3AC505-D2A0-AD43-99AF-DD2D1FA5BD2D}" srcOrd="0" destOrd="0" presId="urn:microsoft.com/office/officeart/2005/8/layout/default"/>
    <dgm:cxn modelId="{5F60F23F-6667-334D-9BCC-3473350BAFF2}" type="presOf" srcId="{DD794878-2E4E-47D3-8715-4516148FC043}" destId="{FDB14C77-D02F-C44E-A7F3-F93DD6154664}" srcOrd="0" destOrd="0" presId="urn:microsoft.com/office/officeart/2005/8/layout/default"/>
    <dgm:cxn modelId="{BA0B8948-8F44-46A9-A0F1-DA1B1C0B2C86}" srcId="{CFA0CD52-78F0-4437-999A-B5D1FD55F322}" destId="{3B21CB62-2472-4327-A416-42CF7BE3BF42}" srcOrd="0" destOrd="0" parTransId="{48C19534-DEDC-4F21-B89E-A3E199DD162D}" sibTransId="{946881EE-0F50-4B03-9A3D-0C488A753E07}"/>
    <dgm:cxn modelId="{29CC0650-2C82-C54C-83A4-2EABC7B2109C}" type="presOf" srcId="{EAEEB61D-8F05-4879-8DD7-0D3DDDEEBF0F}" destId="{423F2421-3262-6D41-A3D4-16641D4B1337}" srcOrd="0" destOrd="0" presId="urn:microsoft.com/office/officeart/2005/8/layout/default"/>
    <dgm:cxn modelId="{D3384050-5794-8B47-A0BD-4C14B9E7B8E4}" type="presOf" srcId="{C41EE7F3-8151-47E5-8722-75C34B545B5F}" destId="{32C908FC-6FDF-2B49-9ABF-AC9D7B0FBC73}" srcOrd="0" destOrd="0" presId="urn:microsoft.com/office/officeart/2005/8/layout/default"/>
    <dgm:cxn modelId="{A85DD962-783C-834D-AB12-DF7E2AF29193}" type="presOf" srcId="{3B21CB62-2472-4327-A416-42CF7BE3BF42}" destId="{E1E590FB-5770-7244-8D15-C7516675F9FB}" srcOrd="0" destOrd="0" presId="urn:microsoft.com/office/officeart/2005/8/layout/default"/>
    <dgm:cxn modelId="{3E3DDF65-23CE-8E4D-997F-F95E90F15E20}" type="presOf" srcId="{B4451076-24E7-4FD8-B1E1-3FBDAA1D95C1}" destId="{A2E9EC92-538E-564F-BD53-DDF7009038A2}" srcOrd="0" destOrd="0" presId="urn:microsoft.com/office/officeart/2005/8/layout/default"/>
    <dgm:cxn modelId="{BB9BD272-F0A6-0344-A0A2-C063749B7DB6}" type="presOf" srcId="{C8B9675C-1146-4B5C-BB5D-E68821586D3E}" destId="{48395C2B-C298-A943-9079-56341CDF97BC}" srcOrd="0" destOrd="0" presId="urn:microsoft.com/office/officeart/2005/8/layout/default"/>
    <dgm:cxn modelId="{B7B3D779-6886-491B-8543-477BFAFF3E6A}" srcId="{CFA0CD52-78F0-4437-999A-B5D1FD55F322}" destId="{B4451076-24E7-4FD8-B1E1-3FBDAA1D95C1}" srcOrd="9" destOrd="0" parTransId="{72FC6417-BB68-4944-9F04-858D936AAB04}" sibTransId="{02BFF48C-C5FB-4944-8507-DB5CAAFAEE0F}"/>
    <dgm:cxn modelId="{660C937E-5677-4F77-B282-880E697A2029}" srcId="{CFA0CD52-78F0-4437-999A-B5D1FD55F322}" destId="{FDC25D4A-5A27-4075-8B8F-6DB8EEA1BEF7}" srcOrd="4" destOrd="0" parTransId="{83B81A0B-E1D2-4C7E-96C8-8553244E1261}" sibTransId="{F29FB230-7C5A-4095-A820-6E0F0D2E0B86}"/>
    <dgm:cxn modelId="{0783938B-49F2-4AC0-BE12-F085208E7490}" srcId="{CFA0CD52-78F0-4437-999A-B5D1FD55F322}" destId="{DD794878-2E4E-47D3-8715-4516148FC043}" srcOrd="3" destOrd="0" parTransId="{DAE9D906-0C89-4F8F-A975-2219244DC0AD}" sibTransId="{028D68A1-C079-4323-9053-431FB9497DC3}"/>
    <dgm:cxn modelId="{01CC169E-B9D8-4E67-B522-7862F191CB0F}" srcId="{CFA0CD52-78F0-4437-999A-B5D1FD55F322}" destId="{9D98F514-D2F7-4DB2-8E69-0E150C42BA65}" srcOrd="7" destOrd="0" parTransId="{0AF822EF-D47D-430B-8B50-BE4819F242A6}" sibTransId="{77019AFB-C5A8-46C5-A8F9-DA541F2050A1}"/>
    <dgm:cxn modelId="{CA6622B2-7301-F044-9378-81F2C95FC633}" type="presOf" srcId="{FDC25D4A-5A27-4075-8B8F-6DB8EEA1BEF7}" destId="{302BF6F8-5094-D84E-A24F-D033AE0EECD4}" srcOrd="0" destOrd="0" presId="urn:microsoft.com/office/officeart/2005/8/layout/default"/>
    <dgm:cxn modelId="{D48CE1B2-70C4-4869-8DE2-BE038810DCE3}" srcId="{CFA0CD52-78F0-4437-999A-B5D1FD55F322}" destId="{D7593287-30F5-4CCC-A74B-CB6A3C5BD9E9}" srcOrd="8" destOrd="0" parTransId="{897E649A-2FAD-4592-8589-06FAB80FA2D8}" sibTransId="{D3709B28-352B-475E-82C4-B9E9D44229EB}"/>
    <dgm:cxn modelId="{EA7B6ABE-6A66-49CE-ADD9-7E3F397E73DF}" srcId="{CFA0CD52-78F0-4437-999A-B5D1FD55F322}" destId="{C41EE7F3-8151-47E5-8722-75C34B545B5F}" srcOrd="1" destOrd="0" parTransId="{FB62F767-3DCC-402D-9890-936AAB363A9E}" sibTransId="{9D4F461A-56B5-4132-B01E-AC1FE5B11FBD}"/>
    <dgm:cxn modelId="{395985BF-A112-9543-86CD-43A43D33587F}" type="presOf" srcId="{21C104CF-DA9B-4D25-85E5-3202DA50D04C}" destId="{F9556597-3BB3-0B4A-96EE-C9AFF32E5AEC}" srcOrd="0" destOrd="0" presId="urn:microsoft.com/office/officeart/2005/8/layout/default"/>
    <dgm:cxn modelId="{64A22CE4-5391-4275-A92E-A95BB9700DEC}" srcId="{CFA0CD52-78F0-4437-999A-B5D1FD55F322}" destId="{21C104CF-DA9B-4D25-85E5-3202DA50D04C}" srcOrd="5" destOrd="0" parTransId="{0D3184E1-BB25-42BF-9ACF-298C3F3720B4}" sibTransId="{C3553DFC-B2D3-4AD8-AFFE-0A4A17222A74}"/>
    <dgm:cxn modelId="{D96E1DEB-D01F-41CB-ADEC-878442260DD2}" srcId="{CFA0CD52-78F0-4437-999A-B5D1FD55F322}" destId="{C8B9675C-1146-4B5C-BB5D-E68821586D3E}" srcOrd="2" destOrd="0" parTransId="{3CE9DE92-E4E1-4040-8532-391F818294A1}" sibTransId="{7F6A26B3-6DCD-44F4-8A11-04420F6EC5FD}"/>
    <dgm:cxn modelId="{F5D1FAEC-9148-3343-BA14-340C5DD2793D}" type="presOf" srcId="{D7593287-30F5-4CCC-A74B-CB6A3C5BD9E9}" destId="{20A98E0F-982E-D948-9C47-96B68F0E76EA}" srcOrd="0" destOrd="0" presId="urn:microsoft.com/office/officeart/2005/8/layout/default"/>
    <dgm:cxn modelId="{29F2C5FA-D201-4985-A9DB-FEE38D4EE738}" srcId="{CFA0CD52-78F0-4437-999A-B5D1FD55F322}" destId="{3429B964-9D57-49FD-BBC5-0279E5D669F8}" srcOrd="6" destOrd="0" parTransId="{F993A63F-7489-4330-BF92-D4F1A4E51EF5}" sibTransId="{6BCE403A-C03A-442E-BACA-4660AC234298}"/>
    <dgm:cxn modelId="{82D28085-336E-194C-B202-749D50ECFD7F}" type="presParOf" srcId="{0BBDAA44-497B-A949-994B-261C84F7098C}" destId="{E1E590FB-5770-7244-8D15-C7516675F9FB}" srcOrd="0" destOrd="0" presId="urn:microsoft.com/office/officeart/2005/8/layout/default"/>
    <dgm:cxn modelId="{0E33C121-9B57-644D-8D88-B76491DED7BF}" type="presParOf" srcId="{0BBDAA44-497B-A949-994B-261C84F7098C}" destId="{928A363B-B989-AA4B-B191-E489F9C14B73}" srcOrd="1" destOrd="0" presId="urn:microsoft.com/office/officeart/2005/8/layout/default"/>
    <dgm:cxn modelId="{6197B984-AE8A-094A-868E-2C5549D991F0}" type="presParOf" srcId="{0BBDAA44-497B-A949-994B-261C84F7098C}" destId="{32C908FC-6FDF-2B49-9ABF-AC9D7B0FBC73}" srcOrd="2" destOrd="0" presId="urn:microsoft.com/office/officeart/2005/8/layout/default"/>
    <dgm:cxn modelId="{3E41D4F4-1537-D049-8C4B-C4BE12C4B502}" type="presParOf" srcId="{0BBDAA44-497B-A949-994B-261C84F7098C}" destId="{4DBDB8A9-0212-9440-AAF4-C5F28844EA3E}" srcOrd="3" destOrd="0" presId="urn:microsoft.com/office/officeart/2005/8/layout/default"/>
    <dgm:cxn modelId="{A46946B6-FB12-D043-914A-3C11C438EF87}" type="presParOf" srcId="{0BBDAA44-497B-A949-994B-261C84F7098C}" destId="{48395C2B-C298-A943-9079-56341CDF97BC}" srcOrd="4" destOrd="0" presId="urn:microsoft.com/office/officeart/2005/8/layout/default"/>
    <dgm:cxn modelId="{A04B300B-635C-F643-A279-E5E4BAA98FA9}" type="presParOf" srcId="{0BBDAA44-497B-A949-994B-261C84F7098C}" destId="{84207321-4757-0544-AB08-E5EB000E5192}" srcOrd="5" destOrd="0" presId="urn:microsoft.com/office/officeart/2005/8/layout/default"/>
    <dgm:cxn modelId="{99F933AA-5159-0244-A9A0-92ED5733DD53}" type="presParOf" srcId="{0BBDAA44-497B-A949-994B-261C84F7098C}" destId="{FDB14C77-D02F-C44E-A7F3-F93DD6154664}" srcOrd="6" destOrd="0" presId="urn:microsoft.com/office/officeart/2005/8/layout/default"/>
    <dgm:cxn modelId="{1FA189F8-9292-D445-83FB-218776678ED6}" type="presParOf" srcId="{0BBDAA44-497B-A949-994B-261C84F7098C}" destId="{D2E8AF3D-57A5-EB4E-A4E8-129B5E1259C6}" srcOrd="7" destOrd="0" presId="urn:microsoft.com/office/officeart/2005/8/layout/default"/>
    <dgm:cxn modelId="{01C02E4D-6404-C645-8545-D7F9B12E51D7}" type="presParOf" srcId="{0BBDAA44-497B-A949-994B-261C84F7098C}" destId="{302BF6F8-5094-D84E-A24F-D033AE0EECD4}" srcOrd="8" destOrd="0" presId="urn:microsoft.com/office/officeart/2005/8/layout/default"/>
    <dgm:cxn modelId="{23A38A41-437A-9149-B686-3A1C8CEFE756}" type="presParOf" srcId="{0BBDAA44-497B-A949-994B-261C84F7098C}" destId="{2B546E02-29D5-B140-AF7B-3290A11128B2}" srcOrd="9" destOrd="0" presId="urn:microsoft.com/office/officeart/2005/8/layout/default"/>
    <dgm:cxn modelId="{11B41EF5-4B59-BD42-9F4A-1F6377CDD8DA}" type="presParOf" srcId="{0BBDAA44-497B-A949-994B-261C84F7098C}" destId="{F9556597-3BB3-0B4A-96EE-C9AFF32E5AEC}" srcOrd="10" destOrd="0" presId="urn:microsoft.com/office/officeart/2005/8/layout/default"/>
    <dgm:cxn modelId="{E12A97AF-AAFD-9F40-8461-81E2BA5ACECF}" type="presParOf" srcId="{0BBDAA44-497B-A949-994B-261C84F7098C}" destId="{840E4433-4F32-CD4E-A809-BC2340227FF2}" srcOrd="11" destOrd="0" presId="urn:microsoft.com/office/officeart/2005/8/layout/default"/>
    <dgm:cxn modelId="{0C8C2928-5DFD-5C4F-8731-F34A7BF5D5F9}" type="presParOf" srcId="{0BBDAA44-497B-A949-994B-261C84F7098C}" destId="{7F3AC505-D2A0-AD43-99AF-DD2D1FA5BD2D}" srcOrd="12" destOrd="0" presId="urn:microsoft.com/office/officeart/2005/8/layout/default"/>
    <dgm:cxn modelId="{1C74617C-332C-EE42-B408-3A0E7D0F36FC}" type="presParOf" srcId="{0BBDAA44-497B-A949-994B-261C84F7098C}" destId="{74C17B90-9EAE-DD42-A664-6D31DB7EAC76}" srcOrd="13" destOrd="0" presId="urn:microsoft.com/office/officeart/2005/8/layout/default"/>
    <dgm:cxn modelId="{7F04B30D-50BA-FC4A-8EE8-4084A729B84F}" type="presParOf" srcId="{0BBDAA44-497B-A949-994B-261C84F7098C}" destId="{2B29FB7E-8A20-A742-9F68-88CBCA7A29AB}" srcOrd="14" destOrd="0" presId="urn:microsoft.com/office/officeart/2005/8/layout/default"/>
    <dgm:cxn modelId="{7B2E5A8C-E9C7-5545-91D7-F8243338A4C6}" type="presParOf" srcId="{0BBDAA44-497B-A949-994B-261C84F7098C}" destId="{AD8AF92A-C89A-A844-834B-98DA33F7A4CF}" srcOrd="15" destOrd="0" presId="urn:microsoft.com/office/officeart/2005/8/layout/default"/>
    <dgm:cxn modelId="{FE1113BD-0D00-B14D-95D1-D8774250C533}" type="presParOf" srcId="{0BBDAA44-497B-A949-994B-261C84F7098C}" destId="{20A98E0F-982E-D948-9C47-96B68F0E76EA}" srcOrd="16" destOrd="0" presId="urn:microsoft.com/office/officeart/2005/8/layout/default"/>
    <dgm:cxn modelId="{759E294D-73EF-6A44-B1E6-48740CD93B15}" type="presParOf" srcId="{0BBDAA44-497B-A949-994B-261C84F7098C}" destId="{4DDF73FA-88BF-FE4D-8E23-0E627D6E0E5E}" srcOrd="17" destOrd="0" presId="urn:microsoft.com/office/officeart/2005/8/layout/default"/>
    <dgm:cxn modelId="{BAE7DDE3-D2E0-B74B-B572-92274E2C3214}" type="presParOf" srcId="{0BBDAA44-497B-A949-994B-261C84F7098C}" destId="{A2E9EC92-538E-564F-BD53-DDF7009038A2}" srcOrd="18" destOrd="0" presId="urn:microsoft.com/office/officeart/2005/8/layout/default"/>
    <dgm:cxn modelId="{480A6A62-B393-854A-9171-515DE0088616}" type="presParOf" srcId="{0BBDAA44-497B-A949-994B-261C84F7098C}" destId="{9A8ACFA1-1279-6145-AFFB-8963D98F397A}" srcOrd="19" destOrd="0" presId="urn:microsoft.com/office/officeart/2005/8/layout/default"/>
    <dgm:cxn modelId="{437E00CF-5EFB-F54C-A0C9-4BB559B965D3}" type="presParOf" srcId="{0BBDAA44-497B-A949-994B-261C84F7098C}" destId="{423F2421-3262-6D41-A3D4-16641D4B1337}" srcOrd="20" destOrd="0" presId="urn:microsoft.com/office/officeart/2005/8/layout/default"/>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9D328D1-DBB6-4376-8FE2-88D63CC3C8B7}"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0D0A6CDC-9256-4EA6-977F-92DAEA15F764}">
      <dgm:prSet/>
      <dgm:spPr/>
      <dgm:t>
        <a:bodyPr/>
        <a:lstStyle/>
        <a:p>
          <a:r>
            <a:rPr lang="en-US" b="1" i="1">
              <a:latin typeface="Arial" panose="020B0604020202020204" pitchFamily="34" charset="0"/>
              <a:cs typeface="Arial" panose="020B0604020202020204" pitchFamily="34" charset="0"/>
            </a:rPr>
            <a:t>BATNA </a:t>
          </a:r>
          <a:r>
            <a:rPr lang="en-US" i="1">
              <a:latin typeface="Arial" panose="020B0604020202020204" pitchFamily="34" charset="0"/>
              <a:cs typeface="Arial" panose="020B0604020202020204" pitchFamily="34" charset="0"/>
            </a:rPr>
            <a:t>for the claimant would be claiming from defendant to cover the medical expense for private surgical repair of the tendon.</a:t>
          </a:r>
          <a:r>
            <a:rPr lang="en-US" b="1" i="1">
              <a:latin typeface="Arial" panose="020B0604020202020204" pitchFamily="34" charset="0"/>
              <a:cs typeface="Arial" panose="020B0604020202020204" pitchFamily="34" charset="0"/>
            </a:rPr>
            <a:t>  </a:t>
          </a:r>
        </a:p>
        <a:p>
          <a:r>
            <a:rPr lang="en-US" b="1" i="1">
              <a:latin typeface="Arial" panose="020B0604020202020204" pitchFamily="34" charset="0"/>
              <a:cs typeface="Arial" panose="020B0604020202020204" pitchFamily="34" charset="0"/>
            </a:rPr>
            <a:t>BATNA </a:t>
          </a:r>
          <a:r>
            <a:rPr lang="en-US" i="1">
              <a:latin typeface="Arial" panose="020B0604020202020204" pitchFamily="34" charset="0"/>
              <a:cs typeface="Arial" panose="020B0604020202020204" pitchFamily="34" charset="0"/>
            </a:rPr>
            <a:t>for the defendant would be no further compensation to the claimant. </a:t>
          </a:r>
        </a:p>
        <a:p>
          <a:r>
            <a:rPr lang="en-US" b="1" i="1">
              <a:latin typeface="Arial" panose="020B0604020202020204" pitchFamily="34" charset="0"/>
              <a:cs typeface="Arial" panose="020B0604020202020204" pitchFamily="34" charset="0"/>
            </a:rPr>
            <a:t>Reality </a:t>
          </a:r>
          <a:r>
            <a:rPr lang="en-US" i="1">
              <a:latin typeface="Arial" panose="020B0604020202020204" pitchFamily="34" charset="0"/>
              <a:cs typeface="Arial" panose="020B0604020202020204" pitchFamily="34" charset="0"/>
            </a:rPr>
            <a:t>testing has enabled them to understand the difficulties to achieve. The claimant needs to bear burden of proof surgical repair a better option and there is cost implication for litigation. It is unlikely for the defendant to deny liability of negligence and not paying out any for damage.</a:t>
          </a:r>
          <a:endParaRPr lang="en-US">
            <a:latin typeface="Arial" panose="020B0604020202020204" pitchFamily="34" charset="0"/>
            <a:cs typeface="Arial" panose="020B0604020202020204" pitchFamily="34" charset="0"/>
          </a:endParaRPr>
        </a:p>
      </dgm:t>
    </dgm:pt>
    <dgm:pt modelId="{B950D134-5B4F-4F98-B4DF-A5615087B9B7}" cxnId="{29C6E63A-38B7-4D96-9B5E-CB1BF32F1E5D}" type="parTrans">
      <dgm:prSet/>
      <dgm:spPr/>
      <dgm:t>
        <a:bodyPr/>
        <a:lstStyle/>
        <a:p>
          <a:endParaRPr lang="en-US"/>
        </a:p>
      </dgm:t>
    </dgm:pt>
    <dgm:pt modelId="{181D0E39-60FB-483A-8695-B2A8B9EFA2A5}" cxnId="{29C6E63A-38B7-4D96-9B5E-CB1BF32F1E5D}" type="sibTrans">
      <dgm:prSet/>
      <dgm:spPr/>
      <dgm:t>
        <a:bodyPr/>
        <a:lstStyle/>
        <a:p>
          <a:endParaRPr lang="en-US"/>
        </a:p>
      </dgm:t>
    </dgm:pt>
    <dgm:pt modelId="{57C9E72D-A9F6-4238-8BB1-FC3C42B88B6C}">
      <dgm:prSet/>
      <dgm:spPr/>
      <dgm:t>
        <a:bodyPr/>
        <a:lstStyle/>
        <a:p>
          <a:r>
            <a:rPr lang="en-US" b="1" i="1" dirty="0">
              <a:latin typeface="Arial" panose="020B0604020202020204" pitchFamily="34" charset="0"/>
              <a:cs typeface="Arial" panose="020B0604020202020204" pitchFamily="34" charset="0"/>
            </a:rPr>
            <a:t>WATNA</a:t>
          </a:r>
          <a:r>
            <a:rPr lang="en-US" i="1" dirty="0">
              <a:latin typeface="Arial" panose="020B0604020202020204" pitchFamily="34" charset="0"/>
              <a:cs typeface="Arial" panose="020B0604020202020204" pitchFamily="34" charset="0"/>
            </a:rPr>
            <a:t> for the claimant would be loosing the case in legal proceeding with no compensation.</a:t>
          </a:r>
        </a:p>
        <a:p>
          <a:r>
            <a:rPr lang="en-US" i="1" dirty="0">
              <a:latin typeface="Arial" panose="020B0604020202020204" pitchFamily="34" charset="0"/>
              <a:cs typeface="Arial" panose="020B0604020202020204" pitchFamily="34" charset="0"/>
            </a:rPr>
            <a:t> </a:t>
          </a:r>
          <a:r>
            <a:rPr lang="en-US" b="1" i="1" dirty="0">
              <a:latin typeface="Arial" panose="020B0604020202020204" pitchFamily="34" charset="0"/>
              <a:cs typeface="Arial" panose="020B0604020202020204" pitchFamily="34" charset="0"/>
            </a:rPr>
            <a:t>WATNA</a:t>
          </a:r>
          <a:r>
            <a:rPr lang="en-US" i="1" dirty="0">
              <a:latin typeface="Arial" panose="020B0604020202020204" pitchFamily="34" charset="0"/>
              <a:cs typeface="Arial" panose="020B0604020202020204" pitchFamily="34" charset="0"/>
            </a:rPr>
            <a:t> for the defendant would be engaged in lengthy legal proceeding with implication on business, and even with successful defence, this would have serious repercussion on reputation of the defendant in this field. </a:t>
          </a:r>
        </a:p>
        <a:p>
          <a:r>
            <a:rPr lang="en-US" i="1" dirty="0">
              <a:latin typeface="Arial" panose="020B0604020202020204" pitchFamily="34" charset="0"/>
              <a:cs typeface="Arial" panose="020B0604020202020204" pitchFamily="34" charset="0"/>
            </a:rPr>
            <a:t>This would make both parties to rethink and explore tangible and non-tangible harms, and moderate their demands.</a:t>
          </a:r>
          <a:endParaRPr lang="en-US" dirty="0">
            <a:latin typeface="Arial" panose="020B0604020202020204" pitchFamily="34" charset="0"/>
            <a:cs typeface="Arial" panose="020B0604020202020204" pitchFamily="34" charset="0"/>
          </a:endParaRPr>
        </a:p>
      </dgm:t>
    </dgm:pt>
    <dgm:pt modelId="{07E12545-045B-4253-800C-75ED8EB6F04C}" cxnId="{C75AF240-7693-4EAA-B786-BF279C5C45EB}" type="parTrans">
      <dgm:prSet/>
      <dgm:spPr/>
      <dgm:t>
        <a:bodyPr/>
        <a:lstStyle/>
        <a:p>
          <a:endParaRPr lang="en-US"/>
        </a:p>
      </dgm:t>
    </dgm:pt>
    <dgm:pt modelId="{F2D71AC4-BB51-4E94-986D-C3FDFA2D0106}" cxnId="{C75AF240-7693-4EAA-B786-BF279C5C45EB}" type="sibTrans">
      <dgm:prSet/>
      <dgm:spPr/>
      <dgm:t>
        <a:bodyPr/>
        <a:lstStyle/>
        <a:p>
          <a:endParaRPr lang="en-US"/>
        </a:p>
      </dgm:t>
    </dgm:pt>
    <dgm:pt modelId="{582CFD7A-A165-CE42-99D9-859B58B03411}" type="pres">
      <dgm:prSet presAssocID="{09D328D1-DBB6-4376-8FE2-88D63CC3C8B7}" presName="linear" presStyleCnt="0">
        <dgm:presLayoutVars>
          <dgm:animLvl val="lvl"/>
          <dgm:resizeHandles val="exact"/>
        </dgm:presLayoutVars>
      </dgm:prSet>
      <dgm:spPr/>
    </dgm:pt>
    <dgm:pt modelId="{C05A393C-58DB-F645-9F0C-E0B3FB0400E0}" type="pres">
      <dgm:prSet presAssocID="{0D0A6CDC-9256-4EA6-977F-92DAEA15F764}" presName="parentText" presStyleLbl="node1" presStyleIdx="0" presStyleCnt="2">
        <dgm:presLayoutVars>
          <dgm:chMax val="0"/>
          <dgm:bulletEnabled val="1"/>
        </dgm:presLayoutVars>
      </dgm:prSet>
      <dgm:spPr/>
    </dgm:pt>
    <dgm:pt modelId="{0FF0EF5B-FAE6-C946-8B81-DF742CF9D4CF}" type="pres">
      <dgm:prSet presAssocID="{181D0E39-60FB-483A-8695-B2A8B9EFA2A5}" presName="spacer" presStyleCnt="0"/>
      <dgm:spPr/>
    </dgm:pt>
    <dgm:pt modelId="{360B9AF4-269C-E041-81A0-5CBAA03F6C8B}" type="pres">
      <dgm:prSet presAssocID="{57C9E72D-A9F6-4238-8BB1-FC3C42B88B6C}" presName="parentText" presStyleLbl="node1" presStyleIdx="1" presStyleCnt="2">
        <dgm:presLayoutVars>
          <dgm:chMax val="0"/>
          <dgm:bulletEnabled val="1"/>
        </dgm:presLayoutVars>
      </dgm:prSet>
      <dgm:spPr/>
    </dgm:pt>
  </dgm:ptLst>
  <dgm:cxnLst>
    <dgm:cxn modelId="{A5B87B0F-10AD-1C45-A607-CB51EC803D3A}" type="presOf" srcId="{57C9E72D-A9F6-4238-8BB1-FC3C42B88B6C}" destId="{360B9AF4-269C-E041-81A0-5CBAA03F6C8B}" srcOrd="0" destOrd="0" presId="urn:microsoft.com/office/officeart/2005/8/layout/vList2"/>
    <dgm:cxn modelId="{2B332B2C-8D47-BD43-AC32-433919C539B9}" type="presOf" srcId="{0D0A6CDC-9256-4EA6-977F-92DAEA15F764}" destId="{C05A393C-58DB-F645-9F0C-E0B3FB0400E0}" srcOrd="0" destOrd="0" presId="urn:microsoft.com/office/officeart/2005/8/layout/vList2"/>
    <dgm:cxn modelId="{29C6E63A-38B7-4D96-9B5E-CB1BF32F1E5D}" srcId="{09D328D1-DBB6-4376-8FE2-88D63CC3C8B7}" destId="{0D0A6CDC-9256-4EA6-977F-92DAEA15F764}" srcOrd="0" destOrd="0" parTransId="{B950D134-5B4F-4F98-B4DF-A5615087B9B7}" sibTransId="{181D0E39-60FB-483A-8695-B2A8B9EFA2A5}"/>
    <dgm:cxn modelId="{C75AF240-7693-4EAA-B786-BF279C5C45EB}" srcId="{09D328D1-DBB6-4376-8FE2-88D63CC3C8B7}" destId="{57C9E72D-A9F6-4238-8BB1-FC3C42B88B6C}" srcOrd="1" destOrd="0" parTransId="{07E12545-045B-4253-800C-75ED8EB6F04C}" sibTransId="{F2D71AC4-BB51-4E94-986D-C3FDFA2D0106}"/>
    <dgm:cxn modelId="{16F9CC97-86E0-CC4A-865A-B109DC91FDDA}" type="presOf" srcId="{09D328D1-DBB6-4376-8FE2-88D63CC3C8B7}" destId="{582CFD7A-A165-CE42-99D9-859B58B03411}" srcOrd="0" destOrd="0" presId="urn:microsoft.com/office/officeart/2005/8/layout/vList2"/>
    <dgm:cxn modelId="{0EB62EF9-ED38-094A-B37F-AD317A0DDEF6}" type="presParOf" srcId="{582CFD7A-A165-CE42-99D9-859B58B03411}" destId="{C05A393C-58DB-F645-9F0C-E0B3FB0400E0}" srcOrd="0" destOrd="0" presId="urn:microsoft.com/office/officeart/2005/8/layout/vList2"/>
    <dgm:cxn modelId="{BC67E916-AFB9-5A4A-BABA-C736BB4634C0}" type="presParOf" srcId="{582CFD7A-A165-CE42-99D9-859B58B03411}" destId="{0FF0EF5B-FAE6-C946-8B81-DF742CF9D4CF}" srcOrd="1" destOrd="0" presId="urn:microsoft.com/office/officeart/2005/8/layout/vList2"/>
    <dgm:cxn modelId="{B48B87B5-2F6D-7547-A902-AC206DB4B57E}" type="presParOf" srcId="{582CFD7A-A165-CE42-99D9-859B58B03411}" destId="{360B9AF4-269C-E041-81A0-5CBAA03F6C8B}" srcOrd="2" destOrd="0" presId="urn:microsoft.com/office/officeart/2005/8/layout/vList2"/>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9D328D1-DBB6-4376-8FE2-88D63CC3C8B7}"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A35BBA93-D462-47A0-94DA-71679DC78531}">
      <dgm:prSet/>
      <dgm:spPr/>
      <dgm:t>
        <a:bodyPr/>
        <a:lstStyle/>
        <a:p>
          <a:r>
            <a:rPr lang="en-US" i="1" dirty="0"/>
            <a:t>The mediation process has maintained </a:t>
          </a:r>
          <a:r>
            <a:rPr lang="en-GB" i="1" dirty="0"/>
            <a:t>rapport, conversing NOT preaching, asking NOT telling, keeping the mood positive to facilitate CTO to come to </a:t>
          </a:r>
          <a:r>
            <a:rPr lang="en-GB" b="1" i="1" dirty="0"/>
            <a:t>RATNA</a:t>
          </a:r>
          <a:r>
            <a:rPr lang="en-GB" i="1" dirty="0"/>
            <a:t>, framing losses as gains. Defendant should perceive compensation as gains to be able to resolve the disputes speedy in confidence. </a:t>
          </a:r>
        </a:p>
        <a:p>
          <a:r>
            <a:rPr lang="en-GB" i="1" dirty="0"/>
            <a:t>The claimant should perceive compromising the claim amount as gains to access with immediate resources for daily living. </a:t>
          </a:r>
          <a:endParaRPr lang="en-US" dirty="0"/>
        </a:p>
      </dgm:t>
    </dgm:pt>
    <dgm:pt modelId="{3C163D6E-78D1-4E2C-B2AB-0033C61990C8}" cxnId="{44A616C9-D39A-4431-844C-32EB8C326850}" type="parTrans">
      <dgm:prSet/>
      <dgm:spPr/>
      <dgm:t>
        <a:bodyPr/>
        <a:lstStyle/>
        <a:p>
          <a:endParaRPr lang="en-US"/>
        </a:p>
      </dgm:t>
    </dgm:pt>
    <dgm:pt modelId="{4656FFA3-DD44-48BB-9D1E-76E2F805BD35}" cxnId="{44A616C9-D39A-4431-844C-32EB8C326850}" type="sibTrans">
      <dgm:prSet/>
      <dgm:spPr/>
      <dgm:t>
        <a:bodyPr/>
        <a:lstStyle/>
        <a:p>
          <a:endParaRPr lang="en-US"/>
        </a:p>
      </dgm:t>
    </dgm:pt>
    <dgm:pt modelId="{08B70BBB-AA77-4D56-9B4A-AB95F93BC847}">
      <dgm:prSet/>
      <dgm:spPr/>
      <dgm:t>
        <a:bodyPr/>
        <a:lstStyle/>
        <a:p>
          <a:r>
            <a:rPr lang="en-US" i="1" dirty="0">
              <a:latin typeface="Arial" panose="020B0604020202020204" pitchFamily="34" charset="0"/>
              <a:cs typeface="Arial" panose="020B0604020202020204" pitchFamily="34" charset="0"/>
            </a:rPr>
            <a:t>The claimant had pressure from daughter not able to help her for long term and blamed her get herself into trouble by joining the programme without careful thinking. </a:t>
          </a:r>
        </a:p>
        <a:p>
          <a:r>
            <a:rPr lang="en-US" i="1" dirty="0">
              <a:latin typeface="Arial" panose="020B0604020202020204" pitchFamily="34" charset="0"/>
              <a:cs typeface="Arial" panose="020B0604020202020204" pitchFamily="34" charset="0"/>
            </a:rPr>
            <a:t>It would be of interest for </a:t>
          </a:r>
          <a:r>
            <a:rPr lang="en-US" i="1" dirty="0" err="1">
              <a:latin typeface="Arial" panose="020B0604020202020204" pitchFamily="34" charset="0"/>
              <a:cs typeface="Arial" panose="020B0604020202020204" pitchFamily="34" charset="0"/>
            </a:rPr>
            <a:t>Mdm</a:t>
          </a:r>
          <a:r>
            <a:rPr lang="en-US" i="1" dirty="0">
              <a:latin typeface="Arial" panose="020B0604020202020204" pitchFamily="34" charset="0"/>
              <a:cs typeface="Arial" panose="020B0604020202020204" pitchFamily="34" charset="0"/>
            </a:rPr>
            <a:t> Stiff to obtain some compensation for damage.  It would be unlikely for her family to support her in litigation and probability getting Legal Aid was slim.</a:t>
          </a:r>
          <a:endParaRPr lang="en-US" dirty="0">
            <a:latin typeface="Arial" panose="020B0604020202020204" pitchFamily="34" charset="0"/>
            <a:cs typeface="Arial" panose="020B0604020202020204" pitchFamily="34" charset="0"/>
          </a:endParaRPr>
        </a:p>
      </dgm:t>
    </dgm:pt>
    <dgm:pt modelId="{B0B4E995-47C9-4250-BA5D-F18397B8AB1B}" cxnId="{9DB71B97-D9F3-4063-9C47-7EB4C17D9A90}" type="parTrans">
      <dgm:prSet/>
      <dgm:spPr/>
      <dgm:t>
        <a:bodyPr/>
        <a:lstStyle/>
        <a:p>
          <a:endParaRPr lang="en-US"/>
        </a:p>
      </dgm:t>
    </dgm:pt>
    <dgm:pt modelId="{3C8C86F0-79A4-4ED4-8812-8E239BE6E275}" cxnId="{9DB71B97-D9F3-4063-9C47-7EB4C17D9A90}" type="sibTrans">
      <dgm:prSet/>
      <dgm:spPr/>
      <dgm:t>
        <a:bodyPr/>
        <a:lstStyle/>
        <a:p>
          <a:endParaRPr lang="en-US"/>
        </a:p>
      </dgm:t>
    </dgm:pt>
    <dgm:pt modelId="{7B5A2CF4-08CB-5F48-BF46-512D1C005C19}" type="pres">
      <dgm:prSet presAssocID="{09D328D1-DBB6-4376-8FE2-88D63CC3C8B7}" presName="linear" presStyleCnt="0">
        <dgm:presLayoutVars>
          <dgm:animLvl val="lvl"/>
          <dgm:resizeHandles val="exact"/>
        </dgm:presLayoutVars>
      </dgm:prSet>
      <dgm:spPr/>
    </dgm:pt>
    <dgm:pt modelId="{E6135AC6-AA58-0E45-9094-29BBB3AFA81D}" type="pres">
      <dgm:prSet presAssocID="{A35BBA93-D462-47A0-94DA-71679DC78531}" presName="parentText" presStyleLbl="node1" presStyleIdx="0" presStyleCnt="2">
        <dgm:presLayoutVars>
          <dgm:chMax val="0"/>
          <dgm:bulletEnabled val="1"/>
        </dgm:presLayoutVars>
      </dgm:prSet>
      <dgm:spPr/>
    </dgm:pt>
    <dgm:pt modelId="{9E849292-7330-FB40-BED8-62C4A0A6CDB0}" type="pres">
      <dgm:prSet presAssocID="{4656FFA3-DD44-48BB-9D1E-76E2F805BD35}" presName="spacer" presStyleCnt="0"/>
      <dgm:spPr/>
    </dgm:pt>
    <dgm:pt modelId="{714F5AC7-6AB1-634A-A710-CB7D57D70E4C}" type="pres">
      <dgm:prSet presAssocID="{08B70BBB-AA77-4D56-9B4A-AB95F93BC847}" presName="parentText" presStyleLbl="node1" presStyleIdx="1" presStyleCnt="2">
        <dgm:presLayoutVars>
          <dgm:chMax val="0"/>
          <dgm:bulletEnabled val="1"/>
        </dgm:presLayoutVars>
      </dgm:prSet>
      <dgm:spPr/>
    </dgm:pt>
  </dgm:ptLst>
  <dgm:cxnLst>
    <dgm:cxn modelId="{7CD5114D-5891-1E46-A0DF-B062C048A096}" type="presOf" srcId="{A35BBA93-D462-47A0-94DA-71679DC78531}" destId="{E6135AC6-AA58-0E45-9094-29BBB3AFA81D}" srcOrd="0" destOrd="0" presId="urn:microsoft.com/office/officeart/2005/8/layout/vList2"/>
    <dgm:cxn modelId="{9DB71B97-D9F3-4063-9C47-7EB4C17D9A90}" srcId="{09D328D1-DBB6-4376-8FE2-88D63CC3C8B7}" destId="{08B70BBB-AA77-4D56-9B4A-AB95F93BC847}" srcOrd="1" destOrd="0" parTransId="{B0B4E995-47C9-4250-BA5D-F18397B8AB1B}" sibTransId="{3C8C86F0-79A4-4ED4-8812-8E239BE6E275}"/>
    <dgm:cxn modelId="{A7652EC5-3788-F941-9322-DFC92BEEE897}" type="presOf" srcId="{08B70BBB-AA77-4D56-9B4A-AB95F93BC847}" destId="{714F5AC7-6AB1-634A-A710-CB7D57D70E4C}" srcOrd="0" destOrd="0" presId="urn:microsoft.com/office/officeart/2005/8/layout/vList2"/>
    <dgm:cxn modelId="{44A616C9-D39A-4431-844C-32EB8C326850}" srcId="{09D328D1-DBB6-4376-8FE2-88D63CC3C8B7}" destId="{A35BBA93-D462-47A0-94DA-71679DC78531}" srcOrd="0" destOrd="0" parTransId="{3C163D6E-78D1-4E2C-B2AB-0033C61990C8}" sibTransId="{4656FFA3-DD44-48BB-9D1E-76E2F805BD35}"/>
    <dgm:cxn modelId="{3A815CEE-31B9-AC4B-8411-9F47F5EED722}" type="presOf" srcId="{09D328D1-DBB6-4376-8FE2-88D63CC3C8B7}" destId="{7B5A2CF4-08CB-5F48-BF46-512D1C005C19}" srcOrd="0" destOrd="0" presId="urn:microsoft.com/office/officeart/2005/8/layout/vList2"/>
    <dgm:cxn modelId="{991AB988-8BCA-BD45-938E-F8A7DC7A41AA}" type="presParOf" srcId="{7B5A2CF4-08CB-5F48-BF46-512D1C005C19}" destId="{E6135AC6-AA58-0E45-9094-29BBB3AFA81D}" srcOrd="0" destOrd="0" presId="urn:microsoft.com/office/officeart/2005/8/layout/vList2"/>
    <dgm:cxn modelId="{9E87B897-05AC-994D-93CF-3345EED6AA16}" type="presParOf" srcId="{7B5A2CF4-08CB-5F48-BF46-512D1C005C19}" destId="{9E849292-7330-FB40-BED8-62C4A0A6CDB0}" srcOrd="1" destOrd="0" presId="urn:microsoft.com/office/officeart/2005/8/layout/vList2"/>
    <dgm:cxn modelId="{7C9F9359-9DD7-044B-B9FC-2D49E81889C9}" type="presParOf" srcId="{7B5A2CF4-08CB-5F48-BF46-512D1C005C19}" destId="{714F5AC7-6AB1-634A-A710-CB7D57D70E4C}" srcOrd="2" destOrd="0" presId="urn:microsoft.com/office/officeart/2005/8/layout/vList2"/>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Group 1"/>
      <dsp:cNvGrpSpPr/>
    </dsp:nvGrpSpPr>
    <dsp:grpSpPr>
      <a:xfrm>
        <a:off x="0" y="0"/>
        <a:ext cx="12083166" cy="5568846"/>
        <a:chOff x="0" y="0"/>
        <a:chExt cx="12083166" cy="5568846"/>
      </a:xfrm>
    </dsp:grpSpPr>
    <dsp:sp modelId="{2461455A-004D-F145-BEE1-A84562A9AE71}">
      <dsp:nvSpPr>
        <dsp:cNvPr id="3" name="Rounded Rectangle 2"/>
        <dsp:cNvSpPr/>
      </dsp:nvSpPr>
      <dsp:spPr bwMode="white">
        <a:xfrm>
          <a:off x="0" y="0"/>
          <a:ext cx="12083166" cy="916192"/>
        </a:xfrm>
        <a:prstGeom prst="roundRect">
          <a:avLst/>
        </a:prstGeom>
      </dsp:spPr>
      <dsp:style>
        <a:lnRef idx="2">
          <a:schemeClr val="lt1"/>
        </a:lnRef>
        <a:fillRef idx="1">
          <a:schemeClr val="accent1"/>
        </a:fillRef>
        <a:effectRef idx="0">
          <a:scrgbClr r="0" g="0" b="0"/>
        </a:effectRef>
        <a:fontRef idx="minor">
          <a:schemeClr val="lt1"/>
        </a:fontRef>
      </dsp:style>
      <dsp:txBody>
        <a:bodyPr lIns="76200" tIns="76200" rIns="76200" bIns="76200" anchor="ctr"/>
        <a:lstStyle>
          <a:lvl1pPr algn="l">
            <a:defRPr sz="500"/>
          </a:lvl1pPr>
          <a:lvl2pPr marL="57150" indent="-57150" algn="l">
            <a:defRPr sz="300"/>
          </a:lvl2pPr>
          <a:lvl3pPr marL="114300" indent="-57150" algn="l">
            <a:defRPr sz="300"/>
          </a:lvl3pPr>
          <a:lvl4pPr marL="171450" indent="-57150" algn="l">
            <a:defRPr sz="300"/>
          </a:lvl4pPr>
          <a:lvl5pPr marL="228600" indent="-57150" algn="l">
            <a:defRPr sz="300"/>
          </a:lvl5pPr>
          <a:lvl6pPr marL="285750" indent="-57150" algn="l">
            <a:defRPr sz="300"/>
          </a:lvl6pPr>
          <a:lvl7pPr marL="342900" indent="-57150" algn="l">
            <a:defRPr sz="300"/>
          </a:lvl7pPr>
          <a:lvl8pPr marL="400050" indent="-57150" algn="l">
            <a:defRPr sz="300"/>
          </a:lvl8pPr>
          <a:lvl9pPr marL="457200" indent="-57150" algn="l">
            <a:defRPr sz="300"/>
          </a:lvl9pPr>
        </a:lstStyle>
        <a:p>
          <a:pPr lvl="0">
            <a:lnSpc>
              <a:spcPct val="100000"/>
            </a:lnSpc>
            <a:spcBef>
              <a:spcPct val="0"/>
            </a:spcBef>
            <a:spcAft>
              <a:spcPct val="35000"/>
            </a:spcAft>
          </a:pPr>
          <a:r>
            <a:rPr lang="en-US" sz="2000" dirty="0">
              <a:latin typeface="Arial" panose="020B0604020202020204" pitchFamily="34" charset="0"/>
              <a:cs typeface="Arial" panose="020B0604020202020204" pitchFamily="34" charset="0"/>
            </a:rPr>
            <a:t>Confidentiality- does it always serves the best interests for both parties?</a:t>
          </a:r>
        </a:p>
      </dsp:txBody>
      <dsp:txXfrm>
        <a:off x="0" y="0"/>
        <a:ext cx="12083166" cy="916192"/>
      </dsp:txXfrm>
    </dsp:sp>
    <dsp:sp modelId="{1D6F6741-F4BA-C543-BF0E-4DCFDC5E0C99}">
      <dsp:nvSpPr>
        <dsp:cNvPr id="4" name="Rounded Rectangle 3"/>
        <dsp:cNvSpPr/>
      </dsp:nvSpPr>
      <dsp:spPr bwMode="white">
        <a:xfrm>
          <a:off x="0" y="930531"/>
          <a:ext cx="12083166" cy="916192"/>
        </a:xfrm>
        <a:prstGeom prst="roundRect">
          <a:avLst/>
        </a:prstGeom>
      </dsp:spPr>
      <dsp:style>
        <a:lnRef idx="2">
          <a:schemeClr val="lt1"/>
        </a:lnRef>
        <a:fillRef idx="1">
          <a:schemeClr val="accent1"/>
        </a:fillRef>
        <a:effectRef idx="0">
          <a:scrgbClr r="0" g="0" b="0"/>
        </a:effectRef>
        <a:fontRef idx="minor">
          <a:schemeClr val="lt1"/>
        </a:fontRef>
      </dsp:style>
      <dsp:txBody>
        <a:bodyPr lIns="76200" tIns="76200" rIns="76200" bIns="76200" anchor="ctr"/>
        <a:lstStyle>
          <a:lvl1pPr algn="l">
            <a:defRPr sz="500"/>
          </a:lvl1pPr>
          <a:lvl2pPr marL="57150" indent="-57150" algn="l">
            <a:defRPr sz="300"/>
          </a:lvl2pPr>
          <a:lvl3pPr marL="114300" indent="-57150" algn="l">
            <a:defRPr sz="300"/>
          </a:lvl3pPr>
          <a:lvl4pPr marL="171450" indent="-57150" algn="l">
            <a:defRPr sz="300"/>
          </a:lvl4pPr>
          <a:lvl5pPr marL="228600" indent="-57150" algn="l">
            <a:defRPr sz="300"/>
          </a:lvl5pPr>
          <a:lvl6pPr marL="285750" indent="-57150" algn="l">
            <a:defRPr sz="300"/>
          </a:lvl6pPr>
          <a:lvl7pPr marL="342900" indent="-57150" algn="l">
            <a:defRPr sz="300"/>
          </a:lvl7pPr>
          <a:lvl8pPr marL="400050" indent="-57150" algn="l">
            <a:defRPr sz="300"/>
          </a:lvl8pPr>
          <a:lvl9pPr marL="457200" indent="-57150" algn="l">
            <a:defRPr sz="300"/>
          </a:lvl9pPr>
        </a:lstStyle>
        <a:p>
          <a:pPr lvl="0">
            <a:lnSpc>
              <a:spcPct val="100000"/>
            </a:lnSpc>
            <a:spcBef>
              <a:spcPct val="0"/>
            </a:spcBef>
            <a:spcAft>
              <a:spcPct val="35000"/>
            </a:spcAft>
          </a:pPr>
          <a:r>
            <a:rPr lang="en-US" sz="2000" dirty="0">
              <a:latin typeface="Arial" panose="020B0604020202020204" pitchFamily="34" charset="0"/>
              <a:cs typeface="Arial" panose="020B0604020202020204" pitchFamily="34" charset="0"/>
            </a:rPr>
            <a:t>Cost reduction- is mediation panacea to save cost? </a:t>
          </a:r>
          <a:r>
            <a:rPr lang="en-US" sz="2000" i="1" dirty="0">
              <a:latin typeface="Arial" panose="020B0604020202020204" pitchFamily="34" charset="0"/>
              <a:cs typeface="Arial" panose="020B0604020202020204" pitchFamily="34" charset="0"/>
            </a:rPr>
            <a:t>When, What, How?</a:t>
          </a:r>
          <a:endParaRPr lang="en-US" sz="2000" dirty="0">
            <a:latin typeface="Arial" panose="020B0604020202020204" pitchFamily="34" charset="0"/>
            <a:cs typeface="Arial" panose="020B0604020202020204" pitchFamily="34" charset="0"/>
          </a:endParaRPr>
        </a:p>
      </dsp:txBody>
      <dsp:txXfrm>
        <a:off x="0" y="930531"/>
        <a:ext cx="12083166" cy="916192"/>
      </dsp:txXfrm>
    </dsp:sp>
    <dsp:sp modelId="{58002C56-BFC9-E54B-925B-666975AD07CA}">
      <dsp:nvSpPr>
        <dsp:cNvPr id="5" name="Rounded Rectangle 4"/>
        <dsp:cNvSpPr/>
      </dsp:nvSpPr>
      <dsp:spPr bwMode="white">
        <a:xfrm>
          <a:off x="0" y="1861062"/>
          <a:ext cx="12083166" cy="916192"/>
        </a:xfrm>
        <a:prstGeom prst="roundRect">
          <a:avLst/>
        </a:prstGeom>
      </dsp:spPr>
      <dsp:style>
        <a:lnRef idx="2">
          <a:schemeClr val="lt1"/>
        </a:lnRef>
        <a:fillRef idx="1">
          <a:schemeClr val="accent1"/>
        </a:fillRef>
        <a:effectRef idx="0">
          <a:scrgbClr r="0" g="0" b="0"/>
        </a:effectRef>
        <a:fontRef idx="minor">
          <a:schemeClr val="lt1"/>
        </a:fontRef>
      </dsp:style>
      <dsp:txBody>
        <a:bodyPr lIns="76200" tIns="76200" rIns="76200" bIns="76200" anchor="ctr"/>
        <a:lstStyle>
          <a:lvl1pPr algn="l">
            <a:defRPr sz="500"/>
          </a:lvl1pPr>
          <a:lvl2pPr marL="57150" indent="-57150" algn="l">
            <a:defRPr sz="300"/>
          </a:lvl2pPr>
          <a:lvl3pPr marL="114300" indent="-57150" algn="l">
            <a:defRPr sz="300"/>
          </a:lvl3pPr>
          <a:lvl4pPr marL="171450" indent="-57150" algn="l">
            <a:defRPr sz="300"/>
          </a:lvl4pPr>
          <a:lvl5pPr marL="228600" indent="-57150" algn="l">
            <a:defRPr sz="300"/>
          </a:lvl5pPr>
          <a:lvl6pPr marL="285750" indent="-57150" algn="l">
            <a:defRPr sz="300"/>
          </a:lvl6pPr>
          <a:lvl7pPr marL="342900" indent="-57150" algn="l">
            <a:defRPr sz="300"/>
          </a:lvl7pPr>
          <a:lvl8pPr marL="400050" indent="-57150" algn="l">
            <a:defRPr sz="300"/>
          </a:lvl8pPr>
          <a:lvl9pPr marL="457200" indent="-57150" algn="l">
            <a:defRPr sz="300"/>
          </a:lvl9pPr>
        </a:lstStyle>
        <a:p>
          <a:pPr lvl="0">
            <a:lnSpc>
              <a:spcPct val="100000"/>
            </a:lnSpc>
            <a:spcBef>
              <a:spcPct val="0"/>
            </a:spcBef>
            <a:spcAft>
              <a:spcPct val="35000"/>
            </a:spcAft>
          </a:pPr>
          <a:r>
            <a:rPr lang="en-US" sz="2000" dirty="0">
              <a:latin typeface="Arial" panose="020B0604020202020204" pitchFamily="34" charset="0"/>
              <a:cs typeface="Arial" panose="020B0604020202020204" pitchFamily="34" charset="0"/>
            </a:rPr>
            <a:t>Speedy resolution- sometimes parties would be frustrated for the time taken to meaningful discussion. Here, the experience and skills of the mediator play an important part in time control. In general, the time taken for mediation is much less than that for litigation. </a:t>
          </a:r>
        </a:p>
      </dsp:txBody>
      <dsp:txXfrm>
        <a:off x="0" y="1861062"/>
        <a:ext cx="12083166" cy="916192"/>
      </dsp:txXfrm>
    </dsp:sp>
    <dsp:sp modelId="{6D804597-2BBF-5346-955B-4C874DFB2FB4}">
      <dsp:nvSpPr>
        <dsp:cNvPr id="6" name="Rounded Rectangle 5"/>
        <dsp:cNvSpPr/>
      </dsp:nvSpPr>
      <dsp:spPr bwMode="white">
        <a:xfrm>
          <a:off x="0" y="2791593"/>
          <a:ext cx="12083166" cy="916192"/>
        </a:xfrm>
        <a:prstGeom prst="roundRect">
          <a:avLst/>
        </a:prstGeom>
      </dsp:spPr>
      <dsp:style>
        <a:lnRef idx="2">
          <a:schemeClr val="lt1"/>
        </a:lnRef>
        <a:fillRef idx="1">
          <a:schemeClr val="accent1"/>
        </a:fillRef>
        <a:effectRef idx="0">
          <a:scrgbClr r="0" g="0" b="0"/>
        </a:effectRef>
        <a:fontRef idx="minor">
          <a:schemeClr val="lt1"/>
        </a:fontRef>
      </dsp:style>
      <dsp:txBody>
        <a:bodyPr lIns="76200" tIns="76200" rIns="76200" bIns="76200" anchor="ctr"/>
        <a:lstStyle>
          <a:lvl1pPr algn="l">
            <a:defRPr sz="500"/>
          </a:lvl1pPr>
          <a:lvl2pPr marL="57150" indent="-57150" algn="l">
            <a:defRPr sz="300"/>
          </a:lvl2pPr>
          <a:lvl3pPr marL="114300" indent="-57150" algn="l">
            <a:defRPr sz="300"/>
          </a:lvl3pPr>
          <a:lvl4pPr marL="171450" indent="-57150" algn="l">
            <a:defRPr sz="300"/>
          </a:lvl4pPr>
          <a:lvl5pPr marL="228600" indent="-57150" algn="l">
            <a:defRPr sz="300"/>
          </a:lvl5pPr>
          <a:lvl6pPr marL="285750" indent="-57150" algn="l">
            <a:defRPr sz="300"/>
          </a:lvl6pPr>
          <a:lvl7pPr marL="342900" indent="-57150" algn="l">
            <a:defRPr sz="300"/>
          </a:lvl7pPr>
          <a:lvl8pPr marL="400050" indent="-57150" algn="l">
            <a:defRPr sz="300"/>
          </a:lvl8pPr>
          <a:lvl9pPr marL="457200" indent="-57150" algn="l">
            <a:defRPr sz="300"/>
          </a:lvl9pPr>
        </a:lstStyle>
        <a:p>
          <a:pPr lvl="0">
            <a:lnSpc>
              <a:spcPct val="100000"/>
            </a:lnSpc>
            <a:spcBef>
              <a:spcPct val="0"/>
            </a:spcBef>
            <a:spcAft>
              <a:spcPct val="35000"/>
            </a:spcAft>
          </a:pPr>
          <a:r>
            <a:rPr lang="en-US" sz="2000" dirty="0">
              <a:latin typeface="Arial" panose="020B0604020202020204" pitchFamily="34" charset="0"/>
              <a:cs typeface="Arial" panose="020B0604020202020204" pitchFamily="34" charset="0"/>
            </a:rPr>
            <a:t>Do the settlement terms meet all the objectives and needs of the Parties? Sometimes it would be a ‘give and take’ situation (</a:t>
          </a:r>
          <a:r>
            <a:rPr lang="en-US" sz="2000" i="1" dirty="0">
              <a:latin typeface="Arial" panose="020B0604020202020204" pitchFamily="34" charset="0"/>
              <a:cs typeface="Arial" panose="020B0604020202020204" pitchFamily="34" charset="0"/>
            </a:rPr>
            <a:t>claims for different types of damages</a:t>
          </a:r>
          <a:r>
            <a:rPr lang="en-US" sz="2000" dirty="0">
              <a:latin typeface="Arial" panose="020B0604020202020204" pitchFamily="34" charset="0"/>
              <a:cs typeface="Arial" panose="020B0604020202020204" pitchFamily="34" charset="0"/>
            </a:rPr>
            <a:t>)</a:t>
          </a:r>
        </a:p>
      </dsp:txBody>
      <dsp:txXfrm>
        <a:off x="0" y="2791593"/>
        <a:ext cx="12083166" cy="916192"/>
      </dsp:txXfrm>
    </dsp:sp>
    <dsp:sp modelId="{2ED2B8EA-009F-D24E-AECD-F2EB6C99E9B9}">
      <dsp:nvSpPr>
        <dsp:cNvPr id="7" name="Rounded Rectangle 6"/>
        <dsp:cNvSpPr/>
      </dsp:nvSpPr>
      <dsp:spPr bwMode="white">
        <a:xfrm>
          <a:off x="0" y="3722123"/>
          <a:ext cx="12083166" cy="916192"/>
        </a:xfrm>
        <a:prstGeom prst="roundRect">
          <a:avLst/>
        </a:prstGeom>
      </dsp:spPr>
      <dsp:style>
        <a:lnRef idx="2">
          <a:schemeClr val="lt1"/>
        </a:lnRef>
        <a:fillRef idx="1">
          <a:schemeClr val="accent1"/>
        </a:fillRef>
        <a:effectRef idx="0">
          <a:scrgbClr r="0" g="0" b="0"/>
        </a:effectRef>
        <a:fontRef idx="minor">
          <a:schemeClr val="lt1"/>
        </a:fontRef>
      </dsp:style>
      <dsp:txBody>
        <a:bodyPr lIns="76200" tIns="76200" rIns="76200" bIns="76200" anchor="ctr"/>
        <a:lstStyle>
          <a:lvl1pPr algn="l">
            <a:defRPr sz="500"/>
          </a:lvl1pPr>
          <a:lvl2pPr marL="57150" indent="-57150" algn="l">
            <a:defRPr sz="300"/>
          </a:lvl2pPr>
          <a:lvl3pPr marL="114300" indent="-57150" algn="l">
            <a:defRPr sz="300"/>
          </a:lvl3pPr>
          <a:lvl4pPr marL="171450" indent="-57150" algn="l">
            <a:defRPr sz="300"/>
          </a:lvl4pPr>
          <a:lvl5pPr marL="228600" indent="-57150" algn="l">
            <a:defRPr sz="300"/>
          </a:lvl5pPr>
          <a:lvl6pPr marL="285750" indent="-57150" algn="l">
            <a:defRPr sz="300"/>
          </a:lvl6pPr>
          <a:lvl7pPr marL="342900" indent="-57150" algn="l">
            <a:defRPr sz="300"/>
          </a:lvl7pPr>
          <a:lvl8pPr marL="400050" indent="-57150" algn="l">
            <a:defRPr sz="300"/>
          </a:lvl8pPr>
          <a:lvl9pPr marL="457200" indent="-57150" algn="l">
            <a:defRPr sz="300"/>
          </a:lvl9pPr>
        </a:lstStyle>
        <a:p>
          <a:pPr lvl="0">
            <a:lnSpc>
              <a:spcPct val="100000"/>
            </a:lnSpc>
            <a:spcBef>
              <a:spcPct val="0"/>
            </a:spcBef>
            <a:spcAft>
              <a:spcPct val="35000"/>
            </a:spcAft>
          </a:pPr>
          <a:r>
            <a:rPr lang="en-GB" sz="2000" dirty="0">
              <a:latin typeface="Arial" panose="020B0604020202020204" pitchFamily="34" charset="0"/>
              <a:cs typeface="Arial" panose="020B0604020202020204" pitchFamily="34" charset="0"/>
            </a:rPr>
            <a:t>Setting and prioritising agenda issues in multi-issues agenda</a:t>
          </a:r>
          <a:endParaRPr lang="en-US" sz="2000" dirty="0">
            <a:latin typeface="Arial" panose="020B0604020202020204" pitchFamily="34" charset="0"/>
            <a:cs typeface="Arial" panose="020B0604020202020204" pitchFamily="34" charset="0"/>
          </a:endParaRPr>
        </a:p>
      </dsp:txBody>
      <dsp:txXfrm>
        <a:off x="0" y="3722123"/>
        <a:ext cx="12083166" cy="916192"/>
      </dsp:txXfrm>
    </dsp:sp>
    <dsp:sp modelId="{E27A879B-3C9E-8F43-B4FB-6F3846623AE8}">
      <dsp:nvSpPr>
        <dsp:cNvPr id="8" name="Rounded Rectangle 7"/>
        <dsp:cNvSpPr/>
      </dsp:nvSpPr>
      <dsp:spPr bwMode="white">
        <a:xfrm>
          <a:off x="0" y="4652654"/>
          <a:ext cx="12083166" cy="916192"/>
        </a:xfrm>
        <a:prstGeom prst="roundRect">
          <a:avLst/>
        </a:prstGeom>
      </dsp:spPr>
      <dsp:style>
        <a:lnRef idx="2">
          <a:schemeClr val="lt1"/>
        </a:lnRef>
        <a:fillRef idx="1">
          <a:schemeClr val="accent1"/>
        </a:fillRef>
        <a:effectRef idx="0">
          <a:scrgbClr r="0" g="0" b="0"/>
        </a:effectRef>
        <a:fontRef idx="minor">
          <a:schemeClr val="lt1"/>
        </a:fontRef>
      </dsp:style>
      <dsp:txBody>
        <a:bodyPr lIns="68580" tIns="68580" rIns="68580" bIns="68580" anchor="ctr"/>
        <a:lstStyle>
          <a:lvl1pPr algn="l">
            <a:defRPr sz="500"/>
          </a:lvl1pPr>
          <a:lvl2pPr marL="57150" indent="-57150" algn="l">
            <a:defRPr sz="300"/>
          </a:lvl2pPr>
          <a:lvl3pPr marL="114300" indent="-57150" algn="l">
            <a:defRPr sz="300"/>
          </a:lvl3pPr>
          <a:lvl4pPr marL="171450" indent="-57150" algn="l">
            <a:defRPr sz="300"/>
          </a:lvl4pPr>
          <a:lvl5pPr marL="228600" indent="-57150" algn="l">
            <a:defRPr sz="300"/>
          </a:lvl5pPr>
          <a:lvl6pPr marL="285750" indent="-57150" algn="l">
            <a:defRPr sz="300"/>
          </a:lvl6pPr>
          <a:lvl7pPr marL="342900" indent="-57150" algn="l">
            <a:defRPr sz="300"/>
          </a:lvl7pPr>
          <a:lvl8pPr marL="400050" indent="-57150" algn="l">
            <a:defRPr sz="300"/>
          </a:lvl8pPr>
          <a:lvl9pPr marL="457200" indent="-57150" algn="l">
            <a:defRPr sz="300"/>
          </a:lvl9pPr>
        </a:lstStyle>
        <a:p>
          <a:pPr lvl="0">
            <a:lnSpc>
              <a:spcPct val="100000"/>
            </a:lnSpc>
            <a:spcBef>
              <a:spcPct val="0"/>
            </a:spcBef>
            <a:spcAft>
              <a:spcPct val="35000"/>
            </a:spcAft>
          </a:pPr>
          <a:r>
            <a:rPr lang="en-GB" sz="1800" i="1" dirty="0">
              <a:latin typeface="Arial" panose="020B0604020202020204" pitchFamily="34" charset="0"/>
              <a:cs typeface="Arial" panose="020B0604020202020204" pitchFamily="34" charset="0"/>
            </a:rPr>
            <a:t>In this case, both parties would like to resolve the issues speedy and willing to adopt “give and take’. The defendant compensated less than cost of surgical repair. The claimant would obtain resources for help in daily living immediately. Mediation has saved cost and time for both parties meeting their needs.  Confidentiality would be beneficial for </a:t>
          </a:r>
          <a:r>
            <a:rPr lang="en-GB" sz="1800" i="1" dirty="0" err="1">
              <a:latin typeface="Arial" panose="020B0604020202020204" pitchFamily="34" charset="0"/>
              <a:cs typeface="Arial" panose="020B0604020202020204" pitchFamily="34" charset="0"/>
            </a:rPr>
            <a:t>Suprabone</a:t>
          </a:r>
          <a:r>
            <a:rPr lang="en-GB" sz="1800" i="1" dirty="0">
              <a:latin typeface="Arial" panose="020B0604020202020204" pitchFamily="34" charset="0"/>
              <a:cs typeface="Arial" panose="020B0604020202020204" pitchFamily="34" charset="0"/>
            </a:rPr>
            <a:t> not only reputation and also avoiding to set precedent case.  </a:t>
          </a:r>
          <a:endParaRPr lang="en-US" sz="1800" dirty="0">
            <a:latin typeface="Arial" panose="020B0604020202020204" pitchFamily="34" charset="0"/>
            <a:cs typeface="Arial" panose="020B0604020202020204" pitchFamily="34" charset="0"/>
          </a:endParaRPr>
        </a:p>
      </dsp:txBody>
      <dsp:txXfrm>
        <a:off x="0" y="4652654"/>
        <a:ext cx="12083166" cy="916192"/>
      </dsp:txXfrm>
    </dsp:sp>
  </dsp:spTree>
</dsp:drawing>
</file>

<file path=ppt/diagrams/drawing2.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Group 1"/>
      <dsp:cNvGrpSpPr/>
    </dsp:nvGrpSpPr>
    <dsp:grpSpPr>
      <a:xfrm>
        <a:off x="0" y="0"/>
        <a:ext cx="8654771" cy="6678087"/>
        <a:chOff x="0" y="0"/>
        <a:chExt cx="8654771" cy="6678087"/>
      </a:xfrm>
    </dsp:grpSpPr>
    <dsp:sp modelId="{3D2D0840-8BD7-482E-9EC0-F1DA04F28BB3}">
      <dsp:nvSpPr>
        <dsp:cNvPr id="3" name="Rounded Rectangle 2"/>
        <dsp:cNvSpPr/>
      </dsp:nvSpPr>
      <dsp:spPr bwMode="white">
        <a:xfrm>
          <a:off x="0" y="-545535"/>
          <a:ext cx="8654771" cy="1113014"/>
        </a:xfrm>
        <a:prstGeom prst="roundRect">
          <a:avLst>
            <a:gd name="adj" fmla="val 10000"/>
          </a:avLst>
        </a:prstGeom>
      </dsp:spPr>
      <dsp:style>
        <a:lnRef idx="0">
          <a:schemeClr val="dk1"/>
        </a:lnRef>
        <a:fillRef idx="1">
          <a:schemeClr val="bg1">
            <a:lumMod val="95000"/>
          </a:schemeClr>
        </a:fillRef>
        <a:effectRef idx="0">
          <a:scrgbClr r="0" g="0" b="0"/>
        </a:effectRef>
        <a:fontRef idx="minor"/>
      </dsp:style>
      <dsp:txXfrm>
        <a:off x="0" y="-545535"/>
        <a:ext cx="8654771" cy="1113014"/>
      </dsp:txXfrm>
    </dsp:sp>
    <dsp:sp modelId="{39DEA8EC-53E3-42C4-BADE-C60A51633EFD}">
      <dsp:nvSpPr>
        <dsp:cNvPr id="4" name="Rectangles 3"/>
        <dsp:cNvSpPr/>
      </dsp:nvSpPr>
      <dsp:spPr bwMode="white">
        <a:xfrm>
          <a:off x="336687" y="-295107"/>
          <a:ext cx="612158" cy="612158"/>
        </a:xfrm>
        <a:prstGeom prst="rect">
          <a:avLst/>
        </a:prstGeom>
        <a: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sp:spPr>
      <dsp:style>
        <a:lnRef idx="2">
          <a:schemeClr val="lt1">
            <a:alpha val="0"/>
          </a:schemeClr>
        </a:lnRef>
        <a:fillRef idx="1">
          <a:schemeClr val="accent2"/>
        </a:fillRef>
        <a:effectRef idx="0">
          <a:scrgbClr r="0" g="0" b="0"/>
        </a:effectRef>
        <a:fontRef idx="minor">
          <a:schemeClr val="lt1"/>
        </a:fontRef>
      </dsp:style>
      <dsp:txXfrm>
        <a:off x="336687" y="-295107"/>
        <a:ext cx="612158" cy="612158"/>
      </dsp:txXfrm>
    </dsp:sp>
    <dsp:sp modelId="{A6FCA58A-1FAC-4F89-8C0E-A75DC90FBCA0}">
      <dsp:nvSpPr>
        <dsp:cNvPr id="5" name="Rectangles 4"/>
        <dsp:cNvSpPr/>
      </dsp:nvSpPr>
      <dsp:spPr bwMode="white">
        <a:xfrm>
          <a:off x="1285532" y="-545535"/>
          <a:ext cx="7369239" cy="2204085"/>
        </a:xfrm>
        <a:prstGeom prst="rect">
          <a:avLst/>
        </a:prstGeom>
      </dsp:spPr>
      <dsp:style>
        <a:lnRef idx="0">
          <a:schemeClr val="dk1">
            <a:alpha val="0"/>
          </a:schemeClr>
        </a:lnRef>
        <a:fillRef idx="0">
          <a:schemeClr val="lt1">
            <a:alpha val="0"/>
          </a:schemeClr>
        </a:fillRef>
        <a:effectRef idx="0">
          <a:scrgbClr r="0" g="0" b="0"/>
        </a:effectRef>
        <a:fontRef idx="minor"/>
      </dsp:style>
      <dsp:txBody>
        <a:bodyPr lIns="233265" tIns="233265" rIns="233265" bIns="233265" anchor="ctr"/>
        <a:lstStyle>
          <a:lvl1pPr algn="l">
            <a:defRPr sz="6500"/>
          </a:lvl1pPr>
          <a:lvl2pPr marL="285750" indent="-285750" algn="l">
            <a:defRPr sz="5000"/>
          </a:lvl2pPr>
          <a:lvl3pPr marL="571500" indent="-285750" algn="l">
            <a:defRPr sz="5000"/>
          </a:lvl3pPr>
          <a:lvl4pPr marL="857250" indent="-285750" algn="l">
            <a:defRPr sz="5000"/>
          </a:lvl4pPr>
          <a:lvl5pPr marL="1143000" indent="-285750" algn="l">
            <a:defRPr sz="5000"/>
          </a:lvl5pPr>
          <a:lvl6pPr marL="1428750" indent="-285750" algn="l">
            <a:defRPr sz="5000"/>
          </a:lvl6pPr>
          <a:lvl7pPr marL="1714500" indent="-285750" algn="l">
            <a:defRPr sz="5000"/>
          </a:lvl7pPr>
          <a:lvl8pPr marL="2000250" indent="-285750" algn="l">
            <a:defRPr sz="5000"/>
          </a:lvl8pPr>
          <a:lvl9pPr marL="2286000" indent="-285750" algn="l">
            <a:defRPr sz="5000"/>
          </a:lvl9pPr>
        </a:lstStyle>
        <a:p>
          <a:pPr lvl="0">
            <a:lnSpc>
              <a:spcPct val="100000"/>
            </a:lnSpc>
            <a:spcBef>
              <a:spcPct val="0"/>
            </a:spcBef>
            <a:spcAft>
              <a:spcPct val="35000"/>
            </a:spcAft>
          </a:pPr>
          <a:r>
            <a:rPr lang="en-US" sz="2200" dirty="0">
              <a:solidFill>
                <a:schemeClr val="tx1"/>
              </a:solidFill>
              <a:latin typeface="Arial" panose="020B0604020202020204" pitchFamily="34" charset="0"/>
              <a:cs typeface="Arial" panose="020B0604020202020204" pitchFamily="34" charset="0"/>
            </a:rPr>
            <a:t>Issue with least conflicting interests- disagreement of diagnosis, joint independent expert review</a:t>
          </a:r>
          <a:endParaRPr>
            <a:solidFill>
              <a:schemeClr val="tx1"/>
            </a:solidFill>
          </a:endParaRPr>
        </a:p>
      </dsp:txBody>
      <dsp:txXfrm>
        <a:off x="1285532" y="-545535"/>
        <a:ext cx="7369239" cy="2204085"/>
      </dsp:txXfrm>
    </dsp:sp>
    <dsp:sp modelId="{087948DA-6B03-4044-AE05-7DFB576575D4}">
      <dsp:nvSpPr>
        <dsp:cNvPr id="6" name="Rounded Rectangle 5"/>
        <dsp:cNvSpPr/>
      </dsp:nvSpPr>
      <dsp:spPr bwMode="white">
        <a:xfrm>
          <a:off x="0" y="845733"/>
          <a:ext cx="8654771" cy="1113014"/>
        </a:xfrm>
        <a:prstGeom prst="roundRect">
          <a:avLst>
            <a:gd name="adj" fmla="val 10000"/>
          </a:avLst>
        </a:prstGeom>
      </dsp:spPr>
      <dsp:style>
        <a:lnRef idx="0">
          <a:schemeClr val="dk1"/>
        </a:lnRef>
        <a:fillRef idx="1">
          <a:schemeClr val="bg1">
            <a:lumMod val="95000"/>
          </a:schemeClr>
        </a:fillRef>
        <a:effectRef idx="0">
          <a:scrgbClr r="0" g="0" b="0"/>
        </a:effectRef>
        <a:fontRef idx="minor"/>
      </dsp:style>
      <dsp:txXfrm>
        <a:off x="0" y="845733"/>
        <a:ext cx="8654771" cy="1113014"/>
      </dsp:txXfrm>
    </dsp:sp>
    <dsp:sp modelId="{B3B96304-3CCE-48F7-96D9-82F93F47E0C8}">
      <dsp:nvSpPr>
        <dsp:cNvPr id="7" name="Rectangles 6"/>
        <dsp:cNvSpPr/>
      </dsp:nvSpPr>
      <dsp:spPr bwMode="white">
        <a:xfrm>
          <a:off x="336687" y="1096161"/>
          <a:ext cx="612158" cy="612158"/>
        </a:xfrm>
        <a:prstGeom prst="rect">
          <a:avLst/>
        </a:prstGeom>
        <a: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sp:spPr>
      <dsp:style>
        <a:lnRef idx="2">
          <a:schemeClr val="lt1">
            <a:alpha val="0"/>
          </a:schemeClr>
        </a:lnRef>
        <a:fillRef idx="1">
          <a:schemeClr val="accent3"/>
        </a:fillRef>
        <a:effectRef idx="0">
          <a:scrgbClr r="0" g="0" b="0"/>
        </a:effectRef>
        <a:fontRef idx="minor">
          <a:schemeClr val="lt1"/>
        </a:fontRef>
      </dsp:style>
      <dsp:txXfrm>
        <a:off x="336687" y="1096161"/>
        <a:ext cx="612158" cy="612158"/>
      </dsp:txXfrm>
    </dsp:sp>
    <dsp:sp modelId="{ABA38354-1B39-4C28-87F0-93B1AD1C4A35}">
      <dsp:nvSpPr>
        <dsp:cNvPr id="8" name="Rectangles 7"/>
        <dsp:cNvSpPr/>
      </dsp:nvSpPr>
      <dsp:spPr bwMode="white">
        <a:xfrm>
          <a:off x="1285532" y="845733"/>
          <a:ext cx="7369239" cy="2204085"/>
        </a:xfrm>
        <a:prstGeom prst="rect">
          <a:avLst/>
        </a:prstGeom>
      </dsp:spPr>
      <dsp:style>
        <a:lnRef idx="0">
          <a:schemeClr val="dk1">
            <a:alpha val="0"/>
          </a:schemeClr>
        </a:lnRef>
        <a:fillRef idx="0">
          <a:schemeClr val="lt1">
            <a:alpha val="0"/>
          </a:schemeClr>
        </a:fillRef>
        <a:effectRef idx="0">
          <a:scrgbClr r="0" g="0" b="0"/>
        </a:effectRef>
        <a:fontRef idx="minor"/>
      </dsp:style>
      <dsp:txBody>
        <a:bodyPr lIns="233265" tIns="233265" rIns="233265" bIns="233265" anchor="ctr"/>
        <a:lstStyle>
          <a:lvl1pPr algn="l">
            <a:defRPr sz="6500"/>
          </a:lvl1pPr>
          <a:lvl2pPr marL="285750" indent="-285750" algn="l">
            <a:defRPr sz="5000"/>
          </a:lvl2pPr>
          <a:lvl3pPr marL="571500" indent="-285750" algn="l">
            <a:defRPr sz="5000"/>
          </a:lvl3pPr>
          <a:lvl4pPr marL="857250" indent="-285750" algn="l">
            <a:defRPr sz="5000"/>
          </a:lvl4pPr>
          <a:lvl5pPr marL="1143000" indent="-285750" algn="l">
            <a:defRPr sz="5000"/>
          </a:lvl5pPr>
          <a:lvl6pPr marL="1428750" indent="-285750" algn="l">
            <a:defRPr sz="5000"/>
          </a:lvl6pPr>
          <a:lvl7pPr marL="1714500" indent="-285750" algn="l">
            <a:defRPr sz="5000"/>
          </a:lvl7pPr>
          <a:lvl8pPr marL="2000250" indent="-285750" algn="l">
            <a:defRPr sz="5000"/>
          </a:lvl8pPr>
          <a:lvl9pPr marL="2286000" indent="-285750" algn="l">
            <a:defRPr sz="5000"/>
          </a:lvl9pPr>
        </a:lstStyle>
        <a:p>
          <a:pPr lvl="0">
            <a:lnSpc>
              <a:spcPct val="100000"/>
            </a:lnSpc>
            <a:spcBef>
              <a:spcPct val="0"/>
            </a:spcBef>
            <a:spcAft>
              <a:spcPct val="35000"/>
            </a:spcAft>
          </a:pPr>
          <a:r>
            <a:rPr lang="en-US" sz="2200" dirty="0">
              <a:solidFill>
                <a:schemeClr val="tx1"/>
              </a:solidFill>
              <a:latin typeface="Arial" panose="020B0604020202020204" pitchFamily="34" charset="0"/>
              <a:cs typeface="Arial" panose="020B0604020202020204" pitchFamily="34" charset="0"/>
            </a:rPr>
            <a:t>Reciprocal concession- both sides acknowledge mis- communication</a:t>
          </a:r>
          <a:endParaRPr>
            <a:solidFill>
              <a:schemeClr val="tx1"/>
            </a:solidFill>
          </a:endParaRPr>
        </a:p>
      </dsp:txBody>
      <dsp:txXfrm>
        <a:off x="1285532" y="845733"/>
        <a:ext cx="7369239" cy="2204085"/>
      </dsp:txXfrm>
    </dsp:sp>
    <dsp:sp modelId="{1119427E-D28D-4857-ADBE-D9BBFE50189A}">
      <dsp:nvSpPr>
        <dsp:cNvPr id="9" name="Rounded Rectangle 8"/>
        <dsp:cNvSpPr/>
      </dsp:nvSpPr>
      <dsp:spPr bwMode="white">
        <a:xfrm>
          <a:off x="0" y="2237001"/>
          <a:ext cx="8654771" cy="1113014"/>
        </a:xfrm>
        <a:prstGeom prst="roundRect">
          <a:avLst>
            <a:gd name="adj" fmla="val 10000"/>
          </a:avLst>
        </a:prstGeom>
      </dsp:spPr>
      <dsp:style>
        <a:lnRef idx="0">
          <a:schemeClr val="dk1"/>
        </a:lnRef>
        <a:fillRef idx="1">
          <a:schemeClr val="bg1">
            <a:lumMod val="95000"/>
          </a:schemeClr>
        </a:fillRef>
        <a:effectRef idx="0">
          <a:scrgbClr r="0" g="0" b="0"/>
        </a:effectRef>
        <a:fontRef idx="minor"/>
      </dsp:style>
      <dsp:txXfrm>
        <a:off x="0" y="2237001"/>
        <a:ext cx="8654771" cy="1113014"/>
      </dsp:txXfrm>
    </dsp:sp>
    <dsp:sp modelId="{1BFC52F1-4D48-47EA-A07C-BEF4A5C94D83}">
      <dsp:nvSpPr>
        <dsp:cNvPr id="10" name="Rectangles 9"/>
        <dsp:cNvSpPr/>
      </dsp:nvSpPr>
      <dsp:spPr bwMode="white">
        <a:xfrm>
          <a:off x="336687" y="2487429"/>
          <a:ext cx="612158" cy="612158"/>
        </a:xfrm>
        <a:prstGeom prst="rect">
          <a:avLst/>
        </a:prstGeom>
        <a: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sp:spPr>
      <dsp:style>
        <a:lnRef idx="2">
          <a:schemeClr val="lt1">
            <a:alpha val="0"/>
          </a:schemeClr>
        </a:lnRef>
        <a:fillRef idx="1">
          <a:schemeClr val="accent4"/>
        </a:fillRef>
        <a:effectRef idx="0">
          <a:scrgbClr r="0" g="0" b="0"/>
        </a:effectRef>
        <a:fontRef idx="minor">
          <a:schemeClr val="lt1"/>
        </a:fontRef>
      </dsp:style>
      <dsp:txXfrm>
        <a:off x="336687" y="2487429"/>
        <a:ext cx="612158" cy="612158"/>
      </dsp:txXfrm>
    </dsp:sp>
    <dsp:sp modelId="{7DBB7A26-5292-4F18-B361-EC43C6883593}">
      <dsp:nvSpPr>
        <dsp:cNvPr id="11" name="Rectangles 10"/>
        <dsp:cNvSpPr/>
      </dsp:nvSpPr>
      <dsp:spPr bwMode="white">
        <a:xfrm>
          <a:off x="1285532" y="2237001"/>
          <a:ext cx="7369239" cy="2204085"/>
        </a:xfrm>
        <a:prstGeom prst="rect">
          <a:avLst/>
        </a:prstGeom>
      </dsp:spPr>
      <dsp:style>
        <a:lnRef idx="0">
          <a:schemeClr val="dk1">
            <a:alpha val="0"/>
          </a:schemeClr>
        </a:lnRef>
        <a:fillRef idx="0">
          <a:schemeClr val="lt1">
            <a:alpha val="0"/>
          </a:schemeClr>
        </a:fillRef>
        <a:effectRef idx="0">
          <a:scrgbClr r="0" g="0" b="0"/>
        </a:effectRef>
        <a:fontRef idx="minor"/>
      </dsp:style>
      <dsp:txBody>
        <a:bodyPr lIns="233265" tIns="233265" rIns="233265" bIns="233265" anchor="ctr"/>
        <a:lstStyle>
          <a:lvl1pPr algn="l">
            <a:defRPr sz="6500"/>
          </a:lvl1pPr>
          <a:lvl2pPr marL="285750" indent="-285750" algn="l">
            <a:defRPr sz="5000"/>
          </a:lvl2pPr>
          <a:lvl3pPr marL="571500" indent="-285750" algn="l">
            <a:defRPr sz="5000"/>
          </a:lvl3pPr>
          <a:lvl4pPr marL="857250" indent="-285750" algn="l">
            <a:defRPr sz="5000"/>
          </a:lvl4pPr>
          <a:lvl5pPr marL="1143000" indent="-285750" algn="l">
            <a:defRPr sz="5000"/>
          </a:lvl5pPr>
          <a:lvl6pPr marL="1428750" indent="-285750" algn="l">
            <a:defRPr sz="5000"/>
          </a:lvl6pPr>
          <a:lvl7pPr marL="1714500" indent="-285750" algn="l">
            <a:defRPr sz="5000"/>
          </a:lvl7pPr>
          <a:lvl8pPr marL="2000250" indent="-285750" algn="l">
            <a:defRPr sz="5000"/>
          </a:lvl8pPr>
          <a:lvl9pPr marL="2286000" indent="-285750" algn="l">
            <a:defRPr sz="5000"/>
          </a:lvl9pPr>
        </a:lstStyle>
        <a:p>
          <a:pPr lvl="0">
            <a:lnSpc>
              <a:spcPct val="100000"/>
            </a:lnSpc>
            <a:spcBef>
              <a:spcPct val="0"/>
            </a:spcBef>
            <a:spcAft>
              <a:spcPct val="35000"/>
            </a:spcAft>
          </a:pPr>
          <a:r>
            <a:rPr lang="en-US" sz="2200" dirty="0">
              <a:solidFill>
                <a:schemeClr val="tx1"/>
              </a:solidFill>
              <a:latin typeface="Arial" panose="020B0604020202020204" pitchFamily="34" charset="0"/>
              <a:cs typeface="Arial" panose="020B0604020202020204" pitchFamily="34" charset="0"/>
            </a:rPr>
            <a:t>Dividing a hard issue into smaller sub-issues- overcharging, can break down into various items and seek agreement on certain items first</a:t>
          </a:r>
          <a:endParaRPr>
            <a:solidFill>
              <a:schemeClr val="tx1"/>
            </a:solidFill>
          </a:endParaRPr>
        </a:p>
      </dsp:txBody>
      <dsp:txXfrm>
        <a:off x="1285532" y="2237001"/>
        <a:ext cx="7369239" cy="2204085"/>
      </dsp:txXfrm>
    </dsp:sp>
    <dsp:sp modelId="{44B7815C-7586-4AEF-A9C4-41FB61046D42}">
      <dsp:nvSpPr>
        <dsp:cNvPr id="12" name="Rounded Rectangle 11"/>
        <dsp:cNvSpPr/>
      </dsp:nvSpPr>
      <dsp:spPr bwMode="white">
        <a:xfrm>
          <a:off x="0" y="3628269"/>
          <a:ext cx="8654771" cy="1113014"/>
        </a:xfrm>
        <a:prstGeom prst="roundRect">
          <a:avLst>
            <a:gd name="adj" fmla="val 10000"/>
          </a:avLst>
        </a:prstGeom>
      </dsp:spPr>
      <dsp:style>
        <a:lnRef idx="0">
          <a:schemeClr val="dk1"/>
        </a:lnRef>
        <a:fillRef idx="1">
          <a:schemeClr val="bg1">
            <a:lumMod val="95000"/>
          </a:schemeClr>
        </a:fillRef>
        <a:effectRef idx="0">
          <a:scrgbClr r="0" g="0" b="0"/>
        </a:effectRef>
        <a:fontRef idx="minor"/>
      </dsp:style>
      <dsp:txXfrm>
        <a:off x="0" y="3628269"/>
        <a:ext cx="8654771" cy="1113014"/>
      </dsp:txXfrm>
    </dsp:sp>
    <dsp:sp modelId="{B051FA04-7AF3-4E5A-94CB-4254354F9EB1}">
      <dsp:nvSpPr>
        <dsp:cNvPr id="13" name="Rectangles 12"/>
        <dsp:cNvSpPr/>
      </dsp:nvSpPr>
      <dsp:spPr bwMode="white">
        <a:xfrm>
          <a:off x="336687" y="3878697"/>
          <a:ext cx="612158" cy="612158"/>
        </a:xfrm>
        <a:prstGeom prst="rect">
          <a:avLst/>
        </a:prstGeom>
        <a: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sp:spPr>
      <dsp:style>
        <a:lnRef idx="2">
          <a:schemeClr val="lt1">
            <a:alpha val="0"/>
          </a:schemeClr>
        </a:lnRef>
        <a:fillRef idx="1">
          <a:schemeClr val="accent5"/>
        </a:fillRef>
        <a:effectRef idx="0">
          <a:scrgbClr r="0" g="0" b="0"/>
        </a:effectRef>
        <a:fontRef idx="minor">
          <a:schemeClr val="lt1"/>
        </a:fontRef>
      </dsp:style>
      <dsp:txXfrm>
        <a:off x="336687" y="3878697"/>
        <a:ext cx="612158" cy="612158"/>
      </dsp:txXfrm>
    </dsp:sp>
    <dsp:sp modelId="{B7F5F097-95B2-46A9-A86C-7C4E95DDA0E3}">
      <dsp:nvSpPr>
        <dsp:cNvPr id="14" name="Rectangles 13"/>
        <dsp:cNvSpPr/>
      </dsp:nvSpPr>
      <dsp:spPr bwMode="white">
        <a:xfrm>
          <a:off x="1285532" y="3628269"/>
          <a:ext cx="7369239" cy="2204085"/>
        </a:xfrm>
        <a:prstGeom prst="rect">
          <a:avLst/>
        </a:prstGeom>
      </dsp:spPr>
      <dsp:style>
        <a:lnRef idx="0">
          <a:schemeClr val="dk1">
            <a:alpha val="0"/>
          </a:schemeClr>
        </a:lnRef>
        <a:fillRef idx="0">
          <a:schemeClr val="lt1">
            <a:alpha val="0"/>
          </a:schemeClr>
        </a:fillRef>
        <a:effectRef idx="0">
          <a:scrgbClr r="0" g="0" b="0"/>
        </a:effectRef>
        <a:fontRef idx="minor"/>
      </dsp:style>
      <dsp:txBody>
        <a:bodyPr lIns="233265" tIns="233265" rIns="233265" bIns="233265" anchor="ctr"/>
        <a:lstStyle>
          <a:lvl1pPr algn="l">
            <a:defRPr sz="6500"/>
          </a:lvl1pPr>
          <a:lvl2pPr marL="285750" indent="-285750" algn="l">
            <a:defRPr sz="5000"/>
          </a:lvl2pPr>
          <a:lvl3pPr marL="571500" indent="-285750" algn="l">
            <a:defRPr sz="5000"/>
          </a:lvl3pPr>
          <a:lvl4pPr marL="857250" indent="-285750" algn="l">
            <a:defRPr sz="5000"/>
          </a:lvl4pPr>
          <a:lvl5pPr marL="1143000" indent="-285750" algn="l">
            <a:defRPr sz="5000"/>
          </a:lvl5pPr>
          <a:lvl6pPr marL="1428750" indent="-285750" algn="l">
            <a:defRPr sz="5000"/>
          </a:lvl6pPr>
          <a:lvl7pPr marL="1714500" indent="-285750" algn="l">
            <a:defRPr sz="5000"/>
          </a:lvl7pPr>
          <a:lvl8pPr marL="2000250" indent="-285750" algn="l">
            <a:defRPr sz="5000"/>
          </a:lvl8pPr>
          <a:lvl9pPr marL="2286000" indent="-285750" algn="l">
            <a:defRPr sz="5000"/>
          </a:lvl9pPr>
        </a:lstStyle>
        <a:p>
          <a:pPr lvl="0">
            <a:lnSpc>
              <a:spcPct val="100000"/>
            </a:lnSpc>
            <a:spcBef>
              <a:spcPct val="0"/>
            </a:spcBef>
            <a:spcAft>
              <a:spcPct val="35000"/>
            </a:spcAft>
          </a:pPr>
          <a:r>
            <a:rPr lang="en-US" sz="2200" dirty="0">
              <a:solidFill>
                <a:schemeClr val="tx1"/>
              </a:solidFill>
              <a:latin typeface="Arial" panose="020B0604020202020204" pitchFamily="34" charset="0"/>
              <a:cs typeface="Arial" panose="020B0604020202020204" pitchFamily="34" charset="0"/>
            </a:rPr>
            <a:t>Starts with independent issues first then dependent issues, again overcharging for procedure, start with fees during pre-operative phase as post-operative cost would depend on the intervention.</a:t>
          </a:r>
          <a:r>
            <a:rPr lang="en-US" sz="2200" i="1" dirty="0">
              <a:solidFill>
                <a:schemeClr val="tx1"/>
              </a:solidFill>
              <a:latin typeface="Arial" panose="020B0604020202020204" pitchFamily="34" charset="0"/>
              <a:cs typeface="Arial" panose="020B0604020202020204" pitchFamily="34" charset="0"/>
            </a:rPr>
            <a:t> </a:t>
          </a:r>
          <a:endParaRPr lang="en-US" sz="2200" dirty="0">
            <a:solidFill>
              <a:schemeClr val="tx1"/>
            </a:solidFill>
            <a:latin typeface="Arial" panose="020B0604020202020204" pitchFamily="34" charset="0"/>
            <a:cs typeface="Arial" panose="020B0604020202020204" pitchFamily="34" charset="0"/>
          </a:endParaRPr>
        </a:p>
      </dsp:txBody>
      <dsp:txXfrm>
        <a:off x="1285532" y="3628269"/>
        <a:ext cx="7369239" cy="2204085"/>
      </dsp:txXfrm>
    </dsp:sp>
    <dsp:sp modelId="{81ACB752-5EBC-488E-8C0C-06DBE2B044A4}">
      <dsp:nvSpPr>
        <dsp:cNvPr id="15" name="Rounded Rectangle 14"/>
        <dsp:cNvSpPr/>
      </dsp:nvSpPr>
      <dsp:spPr bwMode="white">
        <a:xfrm>
          <a:off x="0" y="5019537"/>
          <a:ext cx="8654771" cy="1113014"/>
        </a:xfrm>
        <a:prstGeom prst="roundRect">
          <a:avLst>
            <a:gd name="adj" fmla="val 10000"/>
          </a:avLst>
        </a:prstGeom>
      </dsp:spPr>
      <dsp:style>
        <a:lnRef idx="0">
          <a:schemeClr val="dk1"/>
        </a:lnRef>
        <a:fillRef idx="1">
          <a:schemeClr val="bg1">
            <a:lumMod val="95000"/>
          </a:schemeClr>
        </a:fillRef>
        <a:effectRef idx="0">
          <a:scrgbClr r="0" g="0" b="0"/>
        </a:effectRef>
        <a:fontRef idx="minor"/>
      </dsp:style>
      <dsp:txXfrm>
        <a:off x="0" y="5019537"/>
        <a:ext cx="8654771" cy="1113014"/>
      </dsp:txXfrm>
    </dsp:sp>
    <dsp:sp modelId="{0EB1E69A-5874-4C1D-B409-293EA1BF738D}">
      <dsp:nvSpPr>
        <dsp:cNvPr id="16" name="Rectangles 15"/>
        <dsp:cNvSpPr/>
      </dsp:nvSpPr>
      <dsp:spPr bwMode="white">
        <a:xfrm>
          <a:off x="336687" y="5269966"/>
          <a:ext cx="612158" cy="612158"/>
        </a:xfrm>
        <a:prstGeom prst="rect">
          <a:avLst/>
        </a:prstGeom>
        <a: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sp:spPr>
      <dsp:style>
        <a:lnRef idx="2">
          <a:schemeClr val="lt1">
            <a:alpha val="0"/>
          </a:schemeClr>
        </a:lnRef>
        <a:fillRef idx="1">
          <a:schemeClr val="accent6"/>
        </a:fillRef>
        <a:effectRef idx="0">
          <a:scrgbClr r="0" g="0" b="0"/>
        </a:effectRef>
        <a:fontRef idx="minor">
          <a:schemeClr val="lt1"/>
        </a:fontRef>
      </dsp:style>
      <dsp:txXfrm>
        <a:off x="336687" y="5269966"/>
        <a:ext cx="612158" cy="612158"/>
      </dsp:txXfrm>
    </dsp:sp>
    <dsp:sp modelId="{92E1059E-D519-4768-B989-0F730E3F3F8D}">
      <dsp:nvSpPr>
        <dsp:cNvPr id="17" name="Rectangles 16"/>
        <dsp:cNvSpPr/>
      </dsp:nvSpPr>
      <dsp:spPr bwMode="white">
        <a:xfrm>
          <a:off x="1285532" y="5019537"/>
          <a:ext cx="7369239" cy="2204085"/>
        </a:xfrm>
        <a:prstGeom prst="rect">
          <a:avLst/>
        </a:prstGeom>
      </dsp:spPr>
      <dsp:style>
        <a:lnRef idx="0">
          <a:schemeClr val="dk1">
            <a:alpha val="0"/>
          </a:schemeClr>
        </a:lnRef>
        <a:fillRef idx="0">
          <a:schemeClr val="lt1">
            <a:alpha val="0"/>
          </a:schemeClr>
        </a:fillRef>
        <a:effectRef idx="0">
          <a:scrgbClr r="0" g="0" b="0"/>
        </a:effectRef>
        <a:fontRef idx="minor"/>
      </dsp:style>
      <dsp:txBody>
        <a:bodyPr lIns="233265" tIns="233265" rIns="233265" bIns="233265" anchor="ctr"/>
        <a:lstStyle>
          <a:lvl1pPr algn="l">
            <a:defRPr sz="6500"/>
          </a:lvl1pPr>
          <a:lvl2pPr marL="285750" indent="-285750" algn="l">
            <a:defRPr sz="5000"/>
          </a:lvl2pPr>
          <a:lvl3pPr marL="571500" indent="-285750" algn="l">
            <a:defRPr sz="5000"/>
          </a:lvl3pPr>
          <a:lvl4pPr marL="857250" indent="-285750" algn="l">
            <a:defRPr sz="5000"/>
          </a:lvl4pPr>
          <a:lvl5pPr marL="1143000" indent="-285750" algn="l">
            <a:defRPr sz="5000"/>
          </a:lvl5pPr>
          <a:lvl6pPr marL="1428750" indent="-285750" algn="l">
            <a:defRPr sz="5000"/>
          </a:lvl6pPr>
          <a:lvl7pPr marL="1714500" indent="-285750" algn="l">
            <a:defRPr sz="5000"/>
          </a:lvl7pPr>
          <a:lvl8pPr marL="2000250" indent="-285750" algn="l">
            <a:defRPr sz="5000"/>
          </a:lvl8pPr>
          <a:lvl9pPr marL="2286000" indent="-285750" algn="l">
            <a:defRPr sz="5000"/>
          </a:lvl9pPr>
        </a:lstStyle>
        <a:p>
          <a:pPr lvl="0">
            <a:lnSpc>
              <a:spcPct val="100000"/>
            </a:lnSpc>
            <a:spcBef>
              <a:spcPct val="0"/>
            </a:spcBef>
            <a:spcAft>
              <a:spcPct val="35000"/>
            </a:spcAft>
          </a:pPr>
          <a:r>
            <a:rPr lang="en-US" sz="1900" b="1" i="1" dirty="0">
              <a:solidFill>
                <a:schemeClr val="tx1"/>
              </a:solidFill>
              <a:latin typeface="Arial" panose="020B0604020202020204" pitchFamily="34" charset="0"/>
              <a:cs typeface="Arial" panose="020B0604020202020204" pitchFamily="34" charset="0"/>
            </a:rPr>
            <a:t>Both parties </a:t>
          </a:r>
          <a:r>
            <a:rPr lang="en-US" sz="1900" b="1" i="1" dirty="0" err="1">
              <a:solidFill>
                <a:schemeClr val="tx1"/>
              </a:solidFill>
              <a:latin typeface="Arial" panose="020B0604020202020204" pitchFamily="34" charset="0"/>
              <a:cs typeface="Arial" panose="020B0604020202020204" pitchFamily="34" charset="0"/>
            </a:rPr>
            <a:t>realised</a:t>
          </a:r>
          <a:r>
            <a:rPr lang="en-US" sz="1900" b="1" i="1" dirty="0">
              <a:solidFill>
                <a:schemeClr val="tx1"/>
              </a:solidFill>
              <a:latin typeface="Arial" panose="020B0604020202020204" pitchFamily="34" charset="0"/>
              <a:cs typeface="Arial" panose="020B0604020202020204" pitchFamily="34" charset="0"/>
            </a:rPr>
            <a:t> the need for joint expert review for further legal proceeding Both parties have set a workable agenda in this case focusing on amount of compensation showing willingness of reciprocal concession. Both parties did not drag into issues of liability with too many dependent issues to be resolved.</a:t>
          </a:r>
          <a:endParaRPr lang="en-US" sz="1900" b="1" dirty="0">
            <a:solidFill>
              <a:schemeClr val="tx1"/>
            </a:solidFill>
            <a:latin typeface="Arial" panose="020B0604020202020204" pitchFamily="34" charset="0"/>
            <a:cs typeface="Arial" panose="020B0604020202020204" pitchFamily="34" charset="0"/>
          </a:endParaRPr>
        </a:p>
      </dsp:txBody>
      <dsp:txXfrm>
        <a:off x="1285532" y="5019537"/>
        <a:ext cx="7369239" cy="2204085"/>
      </dsp:txXfrm>
    </dsp:sp>
  </dsp:spTree>
</dsp:drawing>
</file>

<file path=ppt/diagrams/drawing3.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Group 1"/>
      <dsp:cNvGrpSpPr/>
    </dsp:nvGrpSpPr>
    <dsp:grpSpPr>
      <a:xfrm>
        <a:off x="0" y="0"/>
        <a:ext cx="12053455" cy="6078511"/>
        <a:chOff x="0" y="0"/>
        <a:chExt cx="12053455" cy="6078511"/>
      </a:xfrm>
    </dsp:grpSpPr>
    <dsp:sp modelId="{E1E590FB-5770-7244-8D15-C7516675F9FB}">
      <dsp:nvSpPr>
        <dsp:cNvPr id="3" name="Rectangles 2"/>
        <dsp:cNvSpPr/>
      </dsp:nvSpPr>
      <dsp:spPr bwMode="white">
        <a:xfrm>
          <a:off x="368" y="236003"/>
          <a:ext cx="2803694" cy="1682216"/>
        </a:xfrm>
        <a:prstGeom prst="rect">
          <a:avLst/>
        </a:prstGeom>
      </dsp:spPr>
      <dsp:style>
        <a:lnRef idx="2">
          <a:schemeClr val="lt1"/>
        </a:lnRef>
        <a:fillRef idx="1">
          <a:schemeClr val="accent1"/>
        </a:fillRef>
        <a:effectRef idx="0">
          <a:scrgbClr r="0" g="0" b="0"/>
        </a:effectRef>
        <a:fontRef idx="minor">
          <a:schemeClr val="lt1"/>
        </a:fontRef>
      </dsp:style>
      <dsp:txBody>
        <a:bodyPr lIns="68580" tIns="68580" rIns="68580" bIns="68580" anchor="ctr"/>
        <a:lstStyle>
          <a:lvl1pPr algn="ctr">
            <a:defRPr sz="1100"/>
          </a:lvl1pPr>
          <a:lvl2pPr marL="57150" indent="-57150" algn="ctr">
            <a:defRPr sz="800"/>
          </a:lvl2pPr>
          <a:lvl3pPr marL="114300" indent="-57150" algn="ctr">
            <a:defRPr sz="800"/>
          </a:lvl3pPr>
          <a:lvl4pPr marL="171450" indent="-57150" algn="ctr">
            <a:defRPr sz="800"/>
          </a:lvl4pPr>
          <a:lvl5pPr marL="228600" indent="-57150" algn="ctr">
            <a:defRPr sz="800"/>
          </a:lvl5pPr>
          <a:lvl6pPr marL="285750" indent="-57150" algn="ctr">
            <a:defRPr sz="800"/>
          </a:lvl6pPr>
          <a:lvl7pPr marL="342900" indent="-57150" algn="ctr">
            <a:defRPr sz="800"/>
          </a:lvl7pPr>
          <a:lvl8pPr marL="400050" indent="-57150" algn="ctr">
            <a:defRPr sz="800"/>
          </a:lvl8pPr>
          <a:lvl9pPr marL="457200" indent="-57150" algn="ctr">
            <a:defRPr sz="800"/>
          </a:lvl9pPr>
        </a:lstStyle>
        <a:p>
          <a:pPr lvl="0">
            <a:lnSpc>
              <a:spcPct val="100000"/>
            </a:lnSpc>
            <a:spcBef>
              <a:spcPct val="0"/>
            </a:spcBef>
            <a:spcAft>
              <a:spcPct val="35000"/>
            </a:spcAft>
          </a:pPr>
          <a:r>
            <a:rPr lang="en-US" sz="1800" dirty="0">
              <a:latin typeface="Arial" panose="020B0604020202020204" pitchFamily="34" charset="0"/>
              <a:cs typeface="Arial" panose="020B0604020202020204" pitchFamily="34" charset="0"/>
            </a:rPr>
            <a:t>Rethinking- moderation of demands or considering other side’s point of views such as unrealistic expectation, any alternative approaches</a:t>
          </a:r>
        </a:p>
      </dsp:txBody>
      <dsp:txXfrm>
        <a:off x="368" y="236003"/>
        <a:ext cx="2803694" cy="1682216"/>
      </dsp:txXfrm>
    </dsp:sp>
    <dsp:sp modelId="{32C908FC-6FDF-2B49-9ABF-AC9D7B0FBC73}">
      <dsp:nvSpPr>
        <dsp:cNvPr id="4" name="Rectangles 3"/>
        <dsp:cNvSpPr/>
      </dsp:nvSpPr>
      <dsp:spPr bwMode="white">
        <a:xfrm>
          <a:off x="3084431" y="236003"/>
          <a:ext cx="2803694" cy="1682216"/>
        </a:xfrm>
        <a:prstGeom prst="rect">
          <a:avLst/>
        </a:prstGeom>
      </dsp:spPr>
      <dsp:style>
        <a:lnRef idx="2">
          <a:schemeClr val="lt1"/>
        </a:lnRef>
        <a:fillRef idx="1">
          <a:schemeClr val="accent1"/>
        </a:fillRef>
        <a:effectRef idx="0">
          <a:scrgbClr r="0" g="0" b="0"/>
        </a:effectRef>
        <a:fontRef idx="minor">
          <a:schemeClr val="lt1"/>
        </a:fontRef>
      </dsp:style>
      <dsp:txBody>
        <a:bodyPr lIns="68580" tIns="68580" rIns="68580" bIns="68580" anchor="ctr"/>
        <a:lstStyle>
          <a:lvl1pPr algn="ctr">
            <a:defRPr sz="1100"/>
          </a:lvl1pPr>
          <a:lvl2pPr marL="57150" indent="-57150" algn="ctr">
            <a:defRPr sz="800"/>
          </a:lvl2pPr>
          <a:lvl3pPr marL="114300" indent="-57150" algn="ctr">
            <a:defRPr sz="800"/>
          </a:lvl3pPr>
          <a:lvl4pPr marL="171450" indent="-57150" algn="ctr">
            <a:defRPr sz="800"/>
          </a:lvl4pPr>
          <a:lvl5pPr marL="228600" indent="-57150" algn="ctr">
            <a:defRPr sz="800"/>
          </a:lvl5pPr>
          <a:lvl6pPr marL="285750" indent="-57150" algn="ctr">
            <a:defRPr sz="800"/>
          </a:lvl6pPr>
          <a:lvl7pPr marL="342900" indent="-57150" algn="ctr">
            <a:defRPr sz="800"/>
          </a:lvl7pPr>
          <a:lvl8pPr marL="400050" indent="-57150" algn="ctr">
            <a:defRPr sz="800"/>
          </a:lvl8pPr>
          <a:lvl9pPr marL="457200" indent="-57150" algn="ctr">
            <a:defRPr sz="800"/>
          </a:lvl9pPr>
        </a:lstStyle>
        <a:p>
          <a:pPr lvl="0">
            <a:lnSpc>
              <a:spcPct val="100000"/>
            </a:lnSpc>
            <a:spcBef>
              <a:spcPct val="0"/>
            </a:spcBef>
            <a:spcAft>
              <a:spcPct val="35000"/>
            </a:spcAft>
          </a:pPr>
          <a:r>
            <a:rPr lang="en-US" sz="1800" dirty="0">
              <a:latin typeface="Arial" panose="020B0604020202020204" pitchFamily="34" charset="0"/>
              <a:cs typeface="Arial" panose="020B0604020202020204" pitchFamily="34" charset="0"/>
            </a:rPr>
            <a:t>Any strategic, cognitive, psychological and structural barriers such as identifying barriers for drug compliance and </a:t>
          </a:r>
          <a:r>
            <a:rPr lang="en-US" sz="1800" dirty="0" err="1">
              <a:latin typeface="Arial" panose="020B0604020202020204" pitchFamily="34" charset="0"/>
              <a:cs typeface="Arial" panose="020B0604020202020204" pitchFamily="34" charset="0"/>
            </a:rPr>
            <a:t>behavioural</a:t>
          </a:r>
          <a:r>
            <a:rPr lang="en-US" sz="1800" dirty="0">
              <a:latin typeface="Arial" panose="020B0604020202020204" pitchFamily="34" charset="0"/>
              <a:cs typeface="Arial" panose="020B0604020202020204" pitchFamily="34" charset="0"/>
            </a:rPr>
            <a:t> changes</a:t>
          </a:r>
        </a:p>
      </dsp:txBody>
      <dsp:txXfrm>
        <a:off x="3084431" y="236003"/>
        <a:ext cx="2803694" cy="1682216"/>
      </dsp:txXfrm>
    </dsp:sp>
    <dsp:sp modelId="{48395C2B-C298-A943-9079-56341CDF97BC}">
      <dsp:nvSpPr>
        <dsp:cNvPr id="5" name="Rectangles 4"/>
        <dsp:cNvSpPr/>
      </dsp:nvSpPr>
      <dsp:spPr bwMode="white">
        <a:xfrm>
          <a:off x="6168494" y="236003"/>
          <a:ext cx="2803694" cy="1682216"/>
        </a:xfrm>
        <a:prstGeom prst="rect">
          <a:avLst/>
        </a:prstGeom>
      </dsp:spPr>
      <dsp:style>
        <a:lnRef idx="2">
          <a:schemeClr val="lt1"/>
        </a:lnRef>
        <a:fillRef idx="1">
          <a:schemeClr val="accent1"/>
        </a:fillRef>
        <a:effectRef idx="0">
          <a:scrgbClr r="0" g="0" b="0"/>
        </a:effectRef>
        <a:fontRef idx="minor">
          <a:schemeClr val="lt1"/>
        </a:fontRef>
      </dsp:style>
      <dsp:txBody>
        <a:bodyPr lIns="68580" tIns="68580" rIns="68580" bIns="68580" anchor="ctr"/>
        <a:lstStyle>
          <a:lvl1pPr algn="ctr">
            <a:defRPr sz="1100"/>
          </a:lvl1pPr>
          <a:lvl2pPr marL="57150" indent="-57150" algn="ctr">
            <a:defRPr sz="800"/>
          </a:lvl2pPr>
          <a:lvl3pPr marL="114300" indent="-57150" algn="ctr">
            <a:defRPr sz="800"/>
          </a:lvl3pPr>
          <a:lvl4pPr marL="171450" indent="-57150" algn="ctr">
            <a:defRPr sz="800"/>
          </a:lvl4pPr>
          <a:lvl5pPr marL="228600" indent="-57150" algn="ctr">
            <a:defRPr sz="800"/>
          </a:lvl5pPr>
          <a:lvl6pPr marL="285750" indent="-57150" algn="ctr">
            <a:defRPr sz="800"/>
          </a:lvl6pPr>
          <a:lvl7pPr marL="342900" indent="-57150" algn="ctr">
            <a:defRPr sz="800"/>
          </a:lvl7pPr>
          <a:lvl8pPr marL="400050" indent="-57150" algn="ctr">
            <a:defRPr sz="800"/>
          </a:lvl8pPr>
          <a:lvl9pPr marL="457200" indent="-57150" algn="ctr">
            <a:defRPr sz="800"/>
          </a:lvl9pPr>
        </a:lstStyle>
        <a:p>
          <a:pPr lvl="0">
            <a:lnSpc>
              <a:spcPct val="100000"/>
            </a:lnSpc>
            <a:spcBef>
              <a:spcPct val="0"/>
            </a:spcBef>
            <a:spcAft>
              <a:spcPct val="35000"/>
            </a:spcAft>
          </a:pPr>
          <a:r>
            <a:rPr lang="en-US" sz="1800" dirty="0">
              <a:latin typeface="Arial" panose="020B0604020202020204" pitchFamily="34" charset="0"/>
              <a:cs typeface="Arial" panose="020B0604020202020204" pitchFamily="34" charset="0"/>
            </a:rPr>
            <a:t>“Condition” the parties for self-persuasion- small shifts in perceptions and slow, unidentifiable changes in viewpoints.</a:t>
          </a:r>
        </a:p>
      </dsp:txBody>
      <dsp:txXfrm>
        <a:off x="6168494" y="236003"/>
        <a:ext cx="2803694" cy="1682216"/>
      </dsp:txXfrm>
    </dsp:sp>
    <dsp:sp modelId="{FDB14C77-D02F-C44E-A7F3-F93DD6154664}">
      <dsp:nvSpPr>
        <dsp:cNvPr id="6" name="Rectangles 5"/>
        <dsp:cNvSpPr/>
      </dsp:nvSpPr>
      <dsp:spPr bwMode="white">
        <a:xfrm>
          <a:off x="9252557" y="236003"/>
          <a:ext cx="2803694" cy="1682216"/>
        </a:xfrm>
        <a:prstGeom prst="rect">
          <a:avLst/>
        </a:prstGeom>
      </dsp:spPr>
      <dsp:style>
        <a:lnRef idx="2">
          <a:schemeClr val="lt1"/>
        </a:lnRef>
        <a:fillRef idx="1">
          <a:schemeClr val="accent1"/>
        </a:fillRef>
        <a:effectRef idx="0">
          <a:scrgbClr r="0" g="0" b="0"/>
        </a:effectRef>
        <a:fontRef idx="minor">
          <a:schemeClr val="lt1"/>
        </a:fontRef>
      </dsp:style>
      <dsp:txBody>
        <a:bodyPr lIns="41910" tIns="41910" rIns="41910" bIns="41910" anchor="ctr"/>
        <a:lstStyle>
          <a:lvl1pPr algn="ctr">
            <a:defRPr sz="1100"/>
          </a:lvl1pPr>
          <a:lvl2pPr marL="57150" indent="-57150" algn="ctr">
            <a:defRPr sz="800"/>
          </a:lvl2pPr>
          <a:lvl3pPr marL="114300" indent="-57150" algn="ctr">
            <a:defRPr sz="800"/>
          </a:lvl3pPr>
          <a:lvl4pPr marL="171450" indent="-57150" algn="ctr">
            <a:defRPr sz="800"/>
          </a:lvl4pPr>
          <a:lvl5pPr marL="228600" indent="-57150" algn="ctr">
            <a:defRPr sz="800"/>
          </a:lvl5pPr>
          <a:lvl6pPr marL="285750" indent="-57150" algn="ctr">
            <a:defRPr sz="800"/>
          </a:lvl6pPr>
          <a:lvl7pPr marL="342900" indent="-57150" algn="ctr">
            <a:defRPr sz="800"/>
          </a:lvl7pPr>
          <a:lvl8pPr marL="400050" indent="-57150" algn="ctr">
            <a:defRPr sz="800"/>
          </a:lvl8pPr>
          <a:lvl9pPr marL="457200" indent="-57150" algn="ctr">
            <a:defRPr sz="800"/>
          </a:lvl9pPr>
        </a:lstStyle>
        <a:p>
          <a:pPr lvl="0">
            <a:lnSpc>
              <a:spcPct val="100000"/>
            </a:lnSpc>
            <a:spcBef>
              <a:spcPct val="0"/>
            </a:spcBef>
            <a:spcAft>
              <a:spcPct val="35000"/>
            </a:spcAft>
          </a:pPr>
          <a:r>
            <a:rPr lang="en-US" dirty="0">
              <a:latin typeface="Arial" panose="020B0604020202020204" pitchFamily="34" charset="0"/>
              <a:cs typeface="Arial" panose="020B0604020202020204" pitchFamily="34" charset="0"/>
            </a:rPr>
            <a:t>Understand each side’s interests, priorities and constraints and develop potential solutions and how well they meet or do not meet the parties’ interest BATNA (Best Alternative to a Negotiated Agreement), WATNA (Worst Alternative to a Negotiated Agreement), RATNA (Realistic Agreement to a Negotiated Agreement), generate alternative options, leverage</a:t>
          </a:r>
        </a:p>
      </dsp:txBody>
      <dsp:txXfrm>
        <a:off x="9252557" y="236003"/>
        <a:ext cx="2803694" cy="1682216"/>
      </dsp:txXfrm>
    </dsp:sp>
    <dsp:sp modelId="{302BF6F8-5094-D84E-A24F-D033AE0EECD4}">
      <dsp:nvSpPr>
        <dsp:cNvPr id="7" name="Rectangles 6"/>
        <dsp:cNvSpPr/>
      </dsp:nvSpPr>
      <dsp:spPr bwMode="white">
        <a:xfrm>
          <a:off x="368" y="2198147"/>
          <a:ext cx="2803694" cy="1682216"/>
        </a:xfrm>
        <a:prstGeom prst="rect">
          <a:avLst/>
        </a:prstGeom>
      </dsp:spPr>
      <dsp:style>
        <a:lnRef idx="2">
          <a:schemeClr val="lt1"/>
        </a:lnRef>
        <a:fillRef idx="1">
          <a:schemeClr val="accent1"/>
        </a:fillRef>
        <a:effectRef idx="0">
          <a:scrgbClr r="0" g="0" b="0"/>
        </a:effectRef>
        <a:fontRef idx="minor">
          <a:schemeClr val="lt1"/>
        </a:fontRef>
      </dsp:style>
      <dsp:txBody>
        <a:bodyPr lIns="68580" tIns="68580" rIns="68580" bIns="68580" anchor="ctr"/>
        <a:lstStyle>
          <a:lvl1pPr algn="ctr">
            <a:defRPr sz="1100"/>
          </a:lvl1pPr>
          <a:lvl2pPr marL="57150" indent="-57150" algn="ctr">
            <a:defRPr sz="800"/>
          </a:lvl2pPr>
          <a:lvl3pPr marL="114300" indent="-57150" algn="ctr">
            <a:defRPr sz="800"/>
          </a:lvl3pPr>
          <a:lvl4pPr marL="171450" indent="-57150" algn="ctr">
            <a:defRPr sz="800"/>
          </a:lvl4pPr>
          <a:lvl5pPr marL="228600" indent="-57150" algn="ctr">
            <a:defRPr sz="800"/>
          </a:lvl5pPr>
          <a:lvl6pPr marL="285750" indent="-57150" algn="ctr">
            <a:defRPr sz="800"/>
          </a:lvl6pPr>
          <a:lvl7pPr marL="342900" indent="-57150" algn="ctr">
            <a:defRPr sz="800"/>
          </a:lvl7pPr>
          <a:lvl8pPr marL="400050" indent="-57150" algn="ctr">
            <a:defRPr sz="800"/>
          </a:lvl8pPr>
          <a:lvl9pPr marL="457200" indent="-57150" algn="ctr">
            <a:defRPr sz="800"/>
          </a:lvl9pPr>
        </a:lstStyle>
        <a:p>
          <a:pPr lvl="0">
            <a:lnSpc>
              <a:spcPct val="100000"/>
            </a:lnSpc>
            <a:spcBef>
              <a:spcPct val="0"/>
            </a:spcBef>
            <a:spcAft>
              <a:spcPct val="35000"/>
            </a:spcAft>
          </a:pPr>
          <a:r>
            <a:rPr lang="en-US" sz="1800" dirty="0">
              <a:latin typeface="Arial" panose="020B0604020202020204" pitchFamily="34" charset="0"/>
              <a:cs typeface="Arial" panose="020B0604020202020204" pitchFamily="34" charset="0"/>
            </a:rPr>
            <a:t>Reciprocity- doctor may not disclose information meeting the ‘material’ and patient may not raise concerns</a:t>
          </a:r>
        </a:p>
      </dsp:txBody>
      <dsp:txXfrm>
        <a:off x="368" y="2198147"/>
        <a:ext cx="2803694" cy="1682216"/>
      </dsp:txXfrm>
    </dsp:sp>
    <dsp:sp modelId="{F9556597-3BB3-0B4A-96EE-C9AFF32E5AEC}">
      <dsp:nvSpPr>
        <dsp:cNvPr id="8" name="Rectangles 7"/>
        <dsp:cNvSpPr/>
      </dsp:nvSpPr>
      <dsp:spPr bwMode="white">
        <a:xfrm>
          <a:off x="3084431" y="2198147"/>
          <a:ext cx="2803694" cy="1682216"/>
        </a:xfrm>
        <a:prstGeom prst="rect">
          <a:avLst/>
        </a:prstGeom>
      </dsp:spPr>
      <dsp:style>
        <a:lnRef idx="2">
          <a:schemeClr val="lt1"/>
        </a:lnRef>
        <a:fillRef idx="1">
          <a:schemeClr val="accent1"/>
        </a:fillRef>
        <a:effectRef idx="0">
          <a:scrgbClr r="0" g="0" b="0"/>
        </a:effectRef>
        <a:fontRef idx="minor">
          <a:schemeClr val="lt1"/>
        </a:fontRef>
      </dsp:style>
      <dsp:txBody>
        <a:bodyPr lIns="68580" tIns="68580" rIns="68580" bIns="68580" anchor="ctr"/>
        <a:lstStyle>
          <a:lvl1pPr algn="ctr">
            <a:defRPr sz="1100"/>
          </a:lvl1pPr>
          <a:lvl2pPr marL="57150" indent="-57150" algn="ctr">
            <a:defRPr sz="800"/>
          </a:lvl2pPr>
          <a:lvl3pPr marL="114300" indent="-57150" algn="ctr">
            <a:defRPr sz="800"/>
          </a:lvl3pPr>
          <a:lvl4pPr marL="171450" indent="-57150" algn="ctr">
            <a:defRPr sz="800"/>
          </a:lvl4pPr>
          <a:lvl5pPr marL="228600" indent="-57150" algn="ctr">
            <a:defRPr sz="800"/>
          </a:lvl5pPr>
          <a:lvl6pPr marL="285750" indent="-57150" algn="ctr">
            <a:defRPr sz="800"/>
          </a:lvl6pPr>
          <a:lvl7pPr marL="342900" indent="-57150" algn="ctr">
            <a:defRPr sz="800"/>
          </a:lvl7pPr>
          <a:lvl8pPr marL="400050" indent="-57150" algn="ctr">
            <a:defRPr sz="800"/>
          </a:lvl8pPr>
          <a:lvl9pPr marL="457200" indent="-57150" algn="ctr">
            <a:defRPr sz="800"/>
          </a:lvl9pPr>
        </a:lstStyle>
        <a:p>
          <a:pPr lvl="0">
            <a:lnSpc>
              <a:spcPct val="100000"/>
            </a:lnSpc>
            <a:spcBef>
              <a:spcPct val="0"/>
            </a:spcBef>
            <a:spcAft>
              <a:spcPct val="35000"/>
            </a:spcAft>
          </a:pPr>
          <a:r>
            <a:rPr lang="en-US" sz="1800" dirty="0">
              <a:latin typeface="Arial" panose="020B0604020202020204" pitchFamily="34" charset="0"/>
              <a:cs typeface="Arial" panose="020B0604020202020204" pitchFamily="34" charset="0"/>
            </a:rPr>
            <a:t>Reference to social norm- moving from ‘reasonable doctor’ to ‘reasonable patient’, avoid positional tactics</a:t>
          </a:r>
        </a:p>
      </dsp:txBody>
      <dsp:txXfrm>
        <a:off x="3084431" y="2198147"/>
        <a:ext cx="2803694" cy="1682216"/>
      </dsp:txXfrm>
    </dsp:sp>
    <dsp:sp modelId="{7F3AC505-D2A0-AD43-99AF-DD2D1FA5BD2D}">
      <dsp:nvSpPr>
        <dsp:cNvPr id="9" name="Rectangles 8"/>
        <dsp:cNvSpPr/>
      </dsp:nvSpPr>
      <dsp:spPr bwMode="white">
        <a:xfrm>
          <a:off x="6168494" y="2198147"/>
          <a:ext cx="2803694" cy="1682216"/>
        </a:xfrm>
        <a:prstGeom prst="rect">
          <a:avLst/>
        </a:prstGeom>
      </dsp:spPr>
      <dsp:style>
        <a:lnRef idx="2">
          <a:schemeClr val="lt1"/>
        </a:lnRef>
        <a:fillRef idx="1">
          <a:schemeClr val="accent1"/>
        </a:fillRef>
        <a:effectRef idx="0">
          <a:scrgbClr r="0" g="0" b="0"/>
        </a:effectRef>
        <a:fontRef idx="minor">
          <a:schemeClr val="lt1"/>
        </a:fontRef>
      </dsp:style>
      <dsp:txBody>
        <a:bodyPr lIns="68580" tIns="68580" rIns="68580" bIns="68580" anchor="ctr"/>
        <a:lstStyle>
          <a:lvl1pPr algn="ctr">
            <a:defRPr sz="1100"/>
          </a:lvl1pPr>
          <a:lvl2pPr marL="57150" indent="-57150" algn="ctr">
            <a:defRPr sz="800"/>
          </a:lvl2pPr>
          <a:lvl3pPr marL="114300" indent="-57150" algn="ctr">
            <a:defRPr sz="800"/>
          </a:lvl3pPr>
          <a:lvl4pPr marL="171450" indent="-57150" algn="ctr">
            <a:defRPr sz="800"/>
          </a:lvl4pPr>
          <a:lvl5pPr marL="228600" indent="-57150" algn="ctr">
            <a:defRPr sz="800"/>
          </a:lvl5pPr>
          <a:lvl6pPr marL="285750" indent="-57150" algn="ctr">
            <a:defRPr sz="800"/>
          </a:lvl6pPr>
          <a:lvl7pPr marL="342900" indent="-57150" algn="ctr">
            <a:defRPr sz="800"/>
          </a:lvl7pPr>
          <a:lvl8pPr marL="400050" indent="-57150" algn="ctr">
            <a:defRPr sz="800"/>
          </a:lvl8pPr>
          <a:lvl9pPr marL="457200" indent="-57150" algn="ctr">
            <a:defRPr sz="800"/>
          </a:lvl9pPr>
        </a:lstStyle>
        <a:p>
          <a:pPr lvl="0">
            <a:lnSpc>
              <a:spcPct val="100000"/>
            </a:lnSpc>
            <a:spcBef>
              <a:spcPct val="0"/>
            </a:spcBef>
            <a:spcAft>
              <a:spcPct val="35000"/>
            </a:spcAft>
          </a:pPr>
          <a:r>
            <a:rPr lang="en-GB" sz="1800" dirty="0">
              <a:latin typeface="Arial" panose="020B0604020202020204" pitchFamily="34" charset="0"/>
              <a:cs typeface="Arial" panose="020B0604020202020204" pitchFamily="34" charset="0"/>
            </a:rPr>
            <a:t>Intimacy and rapport, conversing NOT preaching, asking NOT telling, keeping the mood positive</a:t>
          </a:r>
          <a:endParaRPr lang="en-US" sz="1800" dirty="0">
            <a:latin typeface="Arial" panose="020B0604020202020204" pitchFamily="34" charset="0"/>
            <a:cs typeface="Arial" panose="020B0604020202020204" pitchFamily="34" charset="0"/>
          </a:endParaRPr>
        </a:p>
      </dsp:txBody>
      <dsp:txXfrm>
        <a:off x="6168494" y="2198147"/>
        <a:ext cx="2803694" cy="1682216"/>
      </dsp:txXfrm>
    </dsp:sp>
    <dsp:sp modelId="{2B29FB7E-8A20-A742-9F68-88CBCA7A29AB}">
      <dsp:nvSpPr>
        <dsp:cNvPr id="10" name="Rectangles 9"/>
        <dsp:cNvSpPr/>
      </dsp:nvSpPr>
      <dsp:spPr bwMode="white">
        <a:xfrm>
          <a:off x="9252557" y="2198147"/>
          <a:ext cx="2803694" cy="1682216"/>
        </a:xfrm>
        <a:prstGeom prst="rect">
          <a:avLst/>
        </a:prstGeom>
      </dsp:spPr>
      <dsp:style>
        <a:lnRef idx="2">
          <a:schemeClr val="lt1"/>
        </a:lnRef>
        <a:fillRef idx="1">
          <a:schemeClr val="accent1"/>
        </a:fillRef>
        <a:effectRef idx="0">
          <a:scrgbClr r="0" g="0" b="0"/>
        </a:effectRef>
        <a:fontRef idx="minor">
          <a:schemeClr val="lt1"/>
        </a:fontRef>
      </dsp:style>
      <dsp:txBody>
        <a:bodyPr lIns="68580" tIns="68580" rIns="68580" bIns="68580" anchor="ctr"/>
        <a:lstStyle>
          <a:lvl1pPr algn="ctr">
            <a:defRPr sz="1100"/>
          </a:lvl1pPr>
          <a:lvl2pPr marL="57150" indent="-57150" algn="ctr">
            <a:defRPr sz="800"/>
          </a:lvl2pPr>
          <a:lvl3pPr marL="114300" indent="-57150" algn="ctr">
            <a:defRPr sz="800"/>
          </a:lvl3pPr>
          <a:lvl4pPr marL="171450" indent="-57150" algn="ctr">
            <a:defRPr sz="800"/>
          </a:lvl4pPr>
          <a:lvl5pPr marL="228600" indent="-57150" algn="ctr">
            <a:defRPr sz="800"/>
          </a:lvl5pPr>
          <a:lvl6pPr marL="285750" indent="-57150" algn="ctr">
            <a:defRPr sz="800"/>
          </a:lvl6pPr>
          <a:lvl7pPr marL="342900" indent="-57150" algn="ctr">
            <a:defRPr sz="800"/>
          </a:lvl7pPr>
          <a:lvl8pPr marL="400050" indent="-57150" algn="ctr">
            <a:defRPr sz="800"/>
          </a:lvl8pPr>
          <a:lvl9pPr marL="457200" indent="-57150" algn="ctr">
            <a:defRPr sz="800"/>
          </a:lvl9pPr>
        </a:lstStyle>
        <a:p>
          <a:pPr lvl="0">
            <a:lnSpc>
              <a:spcPct val="100000"/>
            </a:lnSpc>
            <a:spcBef>
              <a:spcPct val="0"/>
            </a:spcBef>
            <a:spcAft>
              <a:spcPct val="35000"/>
            </a:spcAft>
          </a:pPr>
          <a:r>
            <a:rPr lang="en-US" sz="1800" dirty="0">
              <a:latin typeface="Arial" panose="020B0604020202020204" pitchFamily="34" charset="0"/>
              <a:cs typeface="Arial" panose="020B0604020202020204" pitchFamily="34" charset="0"/>
            </a:rPr>
            <a:t>Consider the Opposite (CTO)- Are you sure that the patient has fully understood the adverse effects? Are you sure that the doctor has not explained the procedure?</a:t>
          </a:r>
        </a:p>
      </dsp:txBody>
      <dsp:txXfrm>
        <a:off x="9252557" y="2198147"/>
        <a:ext cx="2803694" cy="1682216"/>
      </dsp:txXfrm>
    </dsp:sp>
    <dsp:sp modelId="{20A98E0F-982E-D948-9C47-96B68F0E76EA}">
      <dsp:nvSpPr>
        <dsp:cNvPr id="11" name="Rectangles 10"/>
        <dsp:cNvSpPr/>
      </dsp:nvSpPr>
      <dsp:spPr bwMode="white">
        <a:xfrm>
          <a:off x="1256275" y="4160292"/>
          <a:ext cx="2803694" cy="1682216"/>
        </a:xfrm>
        <a:prstGeom prst="rect">
          <a:avLst/>
        </a:prstGeom>
      </dsp:spPr>
      <dsp:style>
        <a:lnRef idx="2">
          <a:schemeClr val="lt1"/>
        </a:lnRef>
        <a:fillRef idx="1">
          <a:schemeClr val="accent1"/>
        </a:fillRef>
        <a:effectRef idx="0">
          <a:scrgbClr r="0" g="0" b="0"/>
        </a:effectRef>
        <a:fontRef idx="minor">
          <a:schemeClr val="lt1"/>
        </a:fontRef>
      </dsp:style>
      <dsp:txBody>
        <a:bodyPr lIns="68580" tIns="68580" rIns="68580" bIns="68580" anchor="ctr"/>
        <a:lstStyle>
          <a:lvl1pPr algn="ctr">
            <a:defRPr sz="1100"/>
          </a:lvl1pPr>
          <a:lvl2pPr marL="57150" indent="-57150" algn="ctr">
            <a:defRPr sz="800"/>
          </a:lvl2pPr>
          <a:lvl3pPr marL="114300" indent="-57150" algn="ctr">
            <a:defRPr sz="800"/>
          </a:lvl3pPr>
          <a:lvl4pPr marL="171450" indent="-57150" algn="ctr">
            <a:defRPr sz="800"/>
          </a:lvl4pPr>
          <a:lvl5pPr marL="228600" indent="-57150" algn="ctr">
            <a:defRPr sz="800"/>
          </a:lvl5pPr>
          <a:lvl6pPr marL="285750" indent="-57150" algn="ctr">
            <a:defRPr sz="800"/>
          </a:lvl6pPr>
          <a:lvl7pPr marL="342900" indent="-57150" algn="ctr">
            <a:defRPr sz="800"/>
          </a:lvl7pPr>
          <a:lvl8pPr marL="400050" indent="-57150" algn="ctr">
            <a:defRPr sz="800"/>
          </a:lvl8pPr>
          <a:lvl9pPr marL="457200" indent="-57150" algn="ctr">
            <a:defRPr sz="800"/>
          </a:lvl9pPr>
        </a:lstStyle>
        <a:p>
          <a:pPr lvl="0">
            <a:lnSpc>
              <a:spcPct val="100000"/>
            </a:lnSpc>
            <a:spcBef>
              <a:spcPct val="0"/>
            </a:spcBef>
            <a:spcAft>
              <a:spcPct val="35000"/>
            </a:spcAft>
          </a:pPr>
          <a:r>
            <a:rPr lang="en-US" sz="1800" dirty="0">
              <a:latin typeface="Arial" panose="020B0604020202020204" pitchFamily="34" charset="0"/>
              <a:cs typeface="Arial" panose="020B0604020202020204" pitchFamily="34" charset="0"/>
            </a:rPr>
            <a:t>Exploring both tangible and non-tangible harms </a:t>
          </a:r>
        </a:p>
      </dsp:txBody>
      <dsp:txXfrm>
        <a:off x="1256275" y="4160292"/>
        <a:ext cx="2803694" cy="1682216"/>
      </dsp:txXfrm>
    </dsp:sp>
    <dsp:sp modelId="{A2E9EC92-538E-564F-BD53-DDF7009038A2}">
      <dsp:nvSpPr>
        <dsp:cNvPr id="12" name="Rectangles 11"/>
        <dsp:cNvSpPr/>
      </dsp:nvSpPr>
      <dsp:spPr bwMode="white">
        <a:xfrm>
          <a:off x="4340338" y="4160292"/>
          <a:ext cx="2803694" cy="1682216"/>
        </a:xfrm>
        <a:prstGeom prst="rect">
          <a:avLst/>
        </a:prstGeom>
      </dsp:spPr>
      <dsp:style>
        <a:lnRef idx="2">
          <a:schemeClr val="lt1"/>
        </a:lnRef>
        <a:fillRef idx="1">
          <a:schemeClr val="accent1"/>
        </a:fillRef>
        <a:effectRef idx="0">
          <a:scrgbClr r="0" g="0" b="0"/>
        </a:effectRef>
        <a:fontRef idx="minor">
          <a:schemeClr val="lt1"/>
        </a:fontRef>
      </dsp:style>
      <dsp:txBody>
        <a:bodyPr lIns="68580" tIns="68580" rIns="68580" bIns="68580" anchor="ctr"/>
        <a:lstStyle>
          <a:lvl1pPr algn="ctr">
            <a:defRPr sz="1100"/>
          </a:lvl1pPr>
          <a:lvl2pPr marL="57150" indent="-57150" algn="ctr">
            <a:defRPr sz="800"/>
          </a:lvl2pPr>
          <a:lvl3pPr marL="114300" indent="-57150" algn="ctr">
            <a:defRPr sz="800"/>
          </a:lvl3pPr>
          <a:lvl4pPr marL="171450" indent="-57150" algn="ctr">
            <a:defRPr sz="800"/>
          </a:lvl4pPr>
          <a:lvl5pPr marL="228600" indent="-57150" algn="ctr">
            <a:defRPr sz="800"/>
          </a:lvl5pPr>
          <a:lvl6pPr marL="285750" indent="-57150" algn="ctr">
            <a:defRPr sz="800"/>
          </a:lvl6pPr>
          <a:lvl7pPr marL="342900" indent="-57150" algn="ctr">
            <a:defRPr sz="800"/>
          </a:lvl7pPr>
          <a:lvl8pPr marL="400050" indent="-57150" algn="ctr">
            <a:defRPr sz="800"/>
          </a:lvl8pPr>
          <a:lvl9pPr marL="457200" indent="-57150" algn="ctr">
            <a:defRPr sz="800"/>
          </a:lvl9pPr>
        </a:lstStyle>
        <a:p>
          <a:pPr lvl="0">
            <a:lnSpc>
              <a:spcPct val="100000"/>
            </a:lnSpc>
            <a:spcBef>
              <a:spcPct val="0"/>
            </a:spcBef>
            <a:spcAft>
              <a:spcPct val="35000"/>
            </a:spcAft>
          </a:pPr>
          <a:r>
            <a:rPr lang="en-US" sz="1800" dirty="0">
              <a:latin typeface="Arial" panose="020B0604020202020204" pitchFamily="34" charset="0"/>
              <a:cs typeface="Arial" panose="020B0604020202020204" pitchFamily="34" charset="0"/>
            </a:rPr>
            <a:t>Framing Losses as Gains- apology and open disclosure might lower the hostility to facilitate further negotiation</a:t>
          </a:r>
        </a:p>
      </dsp:txBody>
      <dsp:txXfrm>
        <a:off x="4340338" y="4160292"/>
        <a:ext cx="2803694" cy="1682216"/>
      </dsp:txXfrm>
    </dsp:sp>
    <dsp:sp modelId="{423F2421-3262-6D41-A3D4-16641D4B1337}">
      <dsp:nvSpPr>
        <dsp:cNvPr id="13" name="Rectangles 12"/>
        <dsp:cNvSpPr/>
      </dsp:nvSpPr>
      <dsp:spPr bwMode="white">
        <a:xfrm>
          <a:off x="7424401" y="4160292"/>
          <a:ext cx="3375283" cy="1682216"/>
        </a:xfrm>
        <a:prstGeom prst="rect">
          <a:avLst/>
        </a:prstGeom>
      </dsp:spPr>
      <dsp:style>
        <a:lnRef idx="2">
          <a:schemeClr val="lt1"/>
        </a:lnRef>
        <a:fillRef idx="1">
          <a:schemeClr val="accent1"/>
        </a:fillRef>
        <a:effectRef idx="0">
          <a:scrgbClr r="0" g="0" b="0"/>
        </a:effectRef>
        <a:fontRef idx="minor">
          <a:schemeClr val="lt1"/>
        </a:fontRef>
      </dsp:style>
      <dsp:txBody>
        <a:bodyPr lIns="68580" tIns="68580" rIns="68580" bIns="68580" anchor="ctr"/>
        <a:lstStyle>
          <a:lvl1pPr algn="ctr">
            <a:defRPr sz="1100"/>
          </a:lvl1pPr>
          <a:lvl2pPr marL="57150" indent="-57150" algn="ctr">
            <a:defRPr sz="800"/>
          </a:lvl2pPr>
          <a:lvl3pPr marL="114300" indent="-57150" algn="ctr">
            <a:defRPr sz="800"/>
          </a:lvl3pPr>
          <a:lvl4pPr marL="171450" indent="-57150" algn="ctr">
            <a:defRPr sz="800"/>
          </a:lvl4pPr>
          <a:lvl5pPr marL="228600" indent="-57150" algn="ctr">
            <a:defRPr sz="800"/>
          </a:lvl5pPr>
          <a:lvl6pPr marL="285750" indent="-57150" algn="ctr">
            <a:defRPr sz="800"/>
          </a:lvl6pPr>
          <a:lvl7pPr marL="342900" indent="-57150" algn="ctr">
            <a:defRPr sz="800"/>
          </a:lvl7pPr>
          <a:lvl8pPr marL="400050" indent="-57150" algn="ctr">
            <a:defRPr sz="800"/>
          </a:lvl8pPr>
          <a:lvl9pPr marL="457200" indent="-57150" algn="ctr">
            <a:defRPr sz="800"/>
          </a:lvl9pPr>
        </a:lstStyle>
        <a:p>
          <a:pPr lvl="0">
            <a:lnSpc>
              <a:spcPct val="100000"/>
            </a:lnSpc>
            <a:spcBef>
              <a:spcPct val="0"/>
            </a:spcBef>
            <a:spcAft>
              <a:spcPct val="35000"/>
            </a:spcAft>
          </a:pPr>
          <a:r>
            <a:rPr lang="en-US" sz="1800" dirty="0">
              <a:latin typeface="Arial" panose="020B0604020202020204" pitchFamily="34" charset="0"/>
              <a:cs typeface="Arial" panose="020B0604020202020204" pitchFamily="34" charset="0"/>
            </a:rPr>
            <a:t>Reality testing (bring fresh insights to each side as meetings evolve), prompter (keep momentum going, splitting the difference and other fair settlement points)</a:t>
          </a:r>
        </a:p>
      </dsp:txBody>
      <dsp:txXfrm>
        <a:off x="7424401" y="4160292"/>
        <a:ext cx="3375283" cy="1682216"/>
      </dsp:txXfrm>
    </dsp:sp>
  </dsp:spTree>
</dsp:drawing>
</file>

<file path=ppt/diagrams/drawing4.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Group 1"/>
      <dsp:cNvGrpSpPr/>
    </dsp:nvGrpSpPr>
    <dsp:grpSpPr>
      <a:xfrm>
        <a:off x="0" y="0"/>
        <a:ext cx="11982138" cy="6858000"/>
        <a:chOff x="0" y="0"/>
        <a:chExt cx="11982138" cy="6858000"/>
      </a:xfrm>
    </dsp:grpSpPr>
    <dsp:sp modelId="{C05A393C-58DB-F645-9F0C-E0B3FB0400E0}">
      <dsp:nvSpPr>
        <dsp:cNvPr id="3" name="Rounded Rectangle 2"/>
        <dsp:cNvSpPr/>
      </dsp:nvSpPr>
      <dsp:spPr bwMode="white">
        <a:xfrm>
          <a:off x="0" y="38465"/>
          <a:ext cx="11982138" cy="3355975"/>
        </a:xfrm>
        <a:prstGeom prst="roundRect">
          <a:avLst/>
        </a:prstGeom>
      </dsp:spPr>
      <dsp:style>
        <a:lnRef idx="2">
          <a:schemeClr val="lt1"/>
        </a:lnRef>
        <a:fillRef idx="1">
          <a:schemeClr val="accent2">
            <a:hueOff val="0"/>
            <a:satOff val="0"/>
            <a:lumOff val="0"/>
            <a:alpha val="100000"/>
          </a:schemeClr>
        </a:fillRef>
        <a:effectRef idx="0">
          <a:scrgbClr r="0" g="0" b="0"/>
        </a:effectRef>
        <a:fontRef idx="minor">
          <a:schemeClr val="lt1"/>
        </a:fontRef>
      </dsp:style>
      <dsp:txBody>
        <a:bodyPr lIns="91439" tIns="91439" rIns="91439" bIns="91439" anchor="ctr"/>
        <a:lstStyle>
          <a:lvl1pPr algn="l">
            <a:defRPr sz="2400"/>
          </a:lvl1pPr>
          <a:lvl2pPr marL="171450" indent="-171450" algn="l">
            <a:defRPr sz="1800"/>
          </a:lvl2pPr>
          <a:lvl3pPr marL="342900" indent="-171450" algn="l">
            <a:defRPr sz="1800"/>
          </a:lvl3pPr>
          <a:lvl4pPr marL="514350" indent="-171450" algn="l">
            <a:defRPr sz="1800"/>
          </a:lvl4pPr>
          <a:lvl5pPr marL="685800" indent="-171450" algn="l">
            <a:defRPr sz="1800"/>
          </a:lvl5pPr>
          <a:lvl6pPr marL="857250" indent="-171450" algn="l">
            <a:defRPr sz="1800"/>
          </a:lvl6pPr>
          <a:lvl7pPr marL="1028700" indent="-171450" algn="l">
            <a:defRPr sz="1800"/>
          </a:lvl7pPr>
          <a:lvl8pPr marL="1200150" indent="-171450" algn="l">
            <a:defRPr sz="1800"/>
          </a:lvl8pPr>
          <a:lvl9pPr marL="1371600" indent="-171450" algn="l">
            <a:defRPr sz="1800"/>
          </a:lvl9pPr>
        </a:lstStyle>
        <a:p>
          <a:pPr lvl="0">
            <a:lnSpc>
              <a:spcPct val="100000"/>
            </a:lnSpc>
            <a:spcBef>
              <a:spcPct val="0"/>
            </a:spcBef>
            <a:spcAft>
              <a:spcPct val="35000"/>
            </a:spcAft>
          </a:pPr>
          <a:r>
            <a:rPr lang="en-US" b="1" i="1">
              <a:latin typeface="Arial" panose="020B0604020202020204" pitchFamily="34" charset="0"/>
              <a:cs typeface="Arial" panose="020B0604020202020204" pitchFamily="34" charset="0"/>
            </a:rPr>
            <a:t>BATNA </a:t>
          </a:r>
          <a:r>
            <a:rPr lang="en-US" i="1">
              <a:latin typeface="Arial" panose="020B0604020202020204" pitchFamily="34" charset="0"/>
              <a:cs typeface="Arial" panose="020B0604020202020204" pitchFamily="34" charset="0"/>
            </a:rPr>
            <a:t>for the claimant would be claiming from defendant to cover the medical expense for private surgical repair of the tendon.</a:t>
          </a:r>
          <a:r>
            <a:rPr lang="en-US" b="1" i="1">
              <a:latin typeface="Arial" panose="020B0604020202020204" pitchFamily="34" charset="0"/>
              <a:cs typeface="Arial" panose="020B0604020202020204" pitchFamily="34" charset="0"/>
            </a:rPr>
            <a:t>  </a:t>
          </a:r>
          <a:endParaRPr lang="en-US" b="1" i="1">
            <a:latin typeface="Arial" panose="020B0604020202020204" pitchFamily="34" charset="0"/>
            <a:cs typeface="Arial" panose="020B0604020202020204" pitchFamily="34" charset="0"/>
          </a:endParaRPr>
        </a:p>
        <a:p>
          <a:pPr lvl="0">
            <a:lnSpc>
              <a:spcPct val="100000"/>
            </a:lnSpc>
            <a:spcBef>
              <a:spcPct val="0"/>
            </a:spcBef>
            <a:spcAft>
              <a:spcPct val="35000"/>
            </a:spcAft>
          </a:pPr>
          <a:r>
            <a:rPr lang="en-US" b="1" i="1">
              <a:latin typeface="Arial" panose="020B0604020202020204" pitchFamily="34" charset="0"/>
              <a:cs typeface="Arial" panose="020B0604020202020204" pitchFamily="34" charset="0"/>
            </a:rPr>
            <a:t>BATNA </a:t>
          </a:r>
          <a:r>
            <a:rPr lang="en-US" i="1">
              <a:latin typeface="Arial" panose="020B0604020202020204" pitchFamily="34" charset="0"/>
              <a:cs typeface="Arial" panose="020B0604020202020204" pitchFamily="34" charset="0"/>
            </a:rPr>
            <a:t>for the defendant would be no further compensation to the claimant. </a:t>
          </a:r>
          <a:endParaRPr lang="en-US" i="1">
            <a:latin typeface="Arial" panose="020B0604020202020204" pitchFamily="34" charset="0"/>
            <a:cs typeface="Arial" panose="020B0604020202020204" pitchFamily="34" charset="0"/>
          </a:endParaRPr>
        </a:p>
        <a:p>
          <a:pPr lvl="0">
            <a:lnSpc>
              <a:spcPct val="100000"/>
            </a:lnSpc>
            <a:spcBef>
              <a:spcPct val="0"/>
            </a:spcBef>
            <a:spcAft>
              <a:spcPct val="35000"/>
            </a:spcAft>
          </a:pPr>
          <a:r>
            <a:rPr lang="en-US" b="1" i="1">
              <a:latin typeface="Arial" panose="020B0604020202020204" pitchFamily="34" charset="0"/>
              <a:cs typeface="Arial" panose="020B0604020202020204" pitchFamily="34" charset="0"/>
            </a:rPr>
            <a:t>Reality </a:t>
          </a:r>
          <a:r>
            <a:rPr lang="en-US" i="1">
              <a:latin typeface="Arial" panose="020B0604020202020204" pitchFamily="34" charset="0"/>
              <a:cs typeface="Arial" panose="020B0604020202020204" pitchFamily="34" charset="0"/>
            </a:rPr>
            <a:t>testing has enabled them to understand the difficulties to achieve. The claimant needs to bear burden of proof surgical repair a better option and there is cost implication for litigation. It is unlikely for the defendant to deny liability of negligence and not paying out any for damage.</a:t>
          </a:r>
          <a:endParaRPr lang="en-US">
            <a:latin typeface="Arial" panose="020B0604020202020204" pitchFamily="34" charset="0"/>
            <a:cs typeface="Arial" panose="020B0604020202020204" pitchFamily="34" charset="0"/>
          </a:endParaRPr>
        </a:p>
      </dsp:txBody>
      <dsp:txXfrm>
        <a:off x="0" y="38465"/>
        <a:ext cx="11982138" cy="3355975"/>
      </dsp:txXfrm>
    </dsp:sp>
    <dsp:sp modelId="{360B9AF4-269C-E041-81A0-5CBAA03F6C8B}">
      <dsp:nvSpPr>
        <dsp:cNvPr id="4" name="Rounded Rectangle 3"/>
        <dsp:cNvSpPr/>
      </dsp:nvSpPr>
      <dsp:spPr bwMode="white">
        <a:xfrm>
          <a:off x="0" y="3463560"/>
          <a:ext cx="11982138" cy="3355975"/>
        </a:xfrm>
        <a:prstGeom prst="roundRect">
          <a:avLst/>
        </a:prstGeom>
      </dsp:spPr>
      <dsp:style>
        <a:lnRef idx="2">
          <a:schemeClr val="lt1"/>
        </a:lnRef>
        <a:fillRef idx="1">
          <a:schemeClr val="accent2">
            <a:hueOff val="-360000"/>
            <a:satOff val="-3528"/>
            <a:lumOff val="-23136"/>
            <a:alpha val="100000"/>
          </a:schemeClr>
        </a:fillRef>
        <a:effectRef idx="0">
          <a:scrgbClr r="0" g="0" b="0"/>
        </a:effectRef>
        <a:fontRef idx="minor">
          <a:schemeClr val="lt1"/>
        </a:fontRef>
      </dsp:style>
      <dsp:txBody>
        <a:bodyPr lIns="91439" tIns="91439" rIns="91439" bIns="91439" anchor="ctr"/>
        <a:lstStyle>
          <a:lvl1pPr algn="l">
            <a:defRPr sz="2400"/>
          </a:lvl1pPr>
          <a:lvl2pPr marL="171450" indent="-171450" algn="l">
            <a:defRPr sz="1800"/>
          </a:lvl2pPr>
          <a:lvl3pPr marL="342900" indent="-171450" algn="l">
            <a:defRPr sz="1800"/>
          </a:lvl3pPr>
          <a:lvl4pPr marL="514350" indent="-171450" algn="l">
            <a:defRPr sz="1800"/>
          </a:lvl4pPr>
          <a:lvl5pPr marL="685800" indent="-171450" algn="l">
            <a:defRPr sz="1800"/>
          </a:lvl5pPr>
          <a:lvl6pPr marL="857250" indent="-171450" algn="l">
            <a:defRPr sz="1800"/>
          </a:lvl6pPr>
          <a:lvl7pPr marL="1028700" indent="-171450" algn="l">
            <a:defRPr sz="1800"/>
          </a:lvl7pPr>
          <a:lvl8pPr marL="1200150" indent="-171450" algn="l">
            <a:defRPr sz="1800"/>
          </a:lvl8pPr>
          <a:lvl9pPr marL="1371600" indent="-171450" algn="l">
            <a:defRPr sz="1800"/>
          </a:lvl9pPr>
        </a:lstStyle>
        <a:p>
          <a:pPr lvl="0">
            <a:lnSpc>
              <a:spcPct val="100000"/>
            </a:lnSpc>
            <a:spcBef>
              <a:spcPct val="0"/>
            </a:spcBef>
            <a:spcAft>
              <a:spcPct val="35000"/>
            </a:spcAft>
          </a:pPr>
          <a:r>
            <a:rPr lang="en-US" b="1" i="1" dirty="0">
              <a:latin typeface="Arial" panose="020B0604020202020204" pitchFamily="34" charset="0"/>
              <a:cs typeface="Arial" panose="020B0604020202020204" pitchFamily="34" charset="0"/>
            </a:rPr>
            <a:t>WATNA</a:t>
          </a:r>
          <a:r>
            <a:rPr lang="en-US" i="1" dirty="0">
              <a:latin typeface="Arial" panose="020B0604020202020204" pitchFamily="34" charset="0"/>
              <a:cs typeface="Arial" panose="020B0604020202020204" pitchFamily="34" charset="0"/>
            </a:rPr>
            <a:t> for the claimant would be loosing the case in legal proceeding with no compensation.</a:t>
          </a:r>
          <a:endParaRPr lang="en-US" i="1" dirty="0">
            <a:latin typeface="Arial" panose="020B0604020202020204" pitchFamily="34" charset="0"/>
            <a:cs typeface="Arial" panose="020B0604020202020204" pitchFamily="34" charset="0"/>
          </a:endParaRPr>
        </a:p>
        <a:p>
          <a:pPr lvl="0">
            <a:lnSpc>
              <a:spcPct val="100000"/>
            </a:lnSpc>
            <a:spcBef>
              <a:spcPct val="0"/>
            </a:spcBef>
            <a:spcAft>
              <a:spcPct val="35000"/>
            </a:spcAft>
          </a:pPr>
          <a:r>
            <a:rPr lang="en-US" i="1" dirty="0">
              <a:latin typeface="Arial" panose="020B0604020202020204" pitchFamily="34" charset="0"/>
              <a:cs typeface="Arial" panose="020B0604020202020204" pitchFamily="34" charset="0"/>
            </a:rPr>
            <a:t> </a:t>
          </a:r>
          <a:r>
            <a:rPr lang="en-US" b="1" i="1" dirty="0">
              <a:latin typeface="Arial" panose="020B0604020202020204" pitchFamily="34" charset="0"/>
              <a:cs typeface="Arial" panose="020B0604020202020204" pitchFamily="34" charset="0"/>
            </a:rPr>
            <a:t>WATNA</a:t>
          </a:r>
          <a:r>
            <a:rPr lang="en-US" i="1" dirty="0">
              <a:latin typeface="Arial" panose="020B0604020202020204" pitchFamily="34" charset="0"/>
              <a:cs typeface="Arial" panose="020B0604020202020204" pitchFamily="34" charset="0"/>
            </a:rPr>
            <a:t> for the defendant would be engaged in lengthy legal proceeding with implication on business, and even with successful defence, this would have serious repercussion on reputation of the defendant in this field. </a:t>
          </a:r>
          <a:endParaRPr lang="en-US" i="1" dirty="0">
            <a:latin typeface="Arial" panose="020B0604020202020204" pitchFamily="34" charset="0"/>
            <a:cs typeface="Arial" panose="020B0604020202020204" pitchFamily="34" charset="0"/>
          </a:endParaRPr>
        </a:p>
        <a:p>
          <a:pPr lvl="0">
            <a:lnSpc>
              <a:spcPct val="100000"/>
            </a:lnSpc>
            <a:spcBef>
              <a:spcPct val="0"/>
            </a:spcBef>
            <a:spcAft>
              <a:spcPct val="35000"/>
            </a:spcAft>
          </a:pPr>
          <a:r>
            <a:rPr lang="en-US" i="1" dirty="0">
              <a:latin typeface="Arial" panose="020B0604020202020204" pitchFamily="34" charset="0"/>
              <a:cs typeface="Arial" panose="020B0604020202020204" pitchFamily="34" charset="0"/>
            </a:rPr>
            <a:t>This would make both parties to rethink and explore tangible and non-tangible harms, and moderate their demands.</a:t>
          </a:r>
          <a:endParaRPr lang="en-US" dirty="0">
            <a:latin typeface="Arial" panose="020B0604020202020204" pitchFamily="34" charset="0"/>
            <a:cs typeface="Arial" panose="020B0604020202020204" pitchFamily="34" charset="0"/>
          </a:endParaRPr>
        </a:p>
      </dsp:txBody>
      <dsp:txXfrm>
        <a:off x="0" y="3463560"/>
        <a:ext cx="11982138" cy="3355975"/>
      </dsp:txXfrm>
    </dsp:sp>
  </dsp:spTree>
</dsp:drawing>
</file>

<file path=ppt/diagrams/drawing5.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Group 1"/>
      <dsp:cNvGrpSpPr/>
    </dsp:nvGrpSpPr>
    <dsp:grpSpPr>
      <a:xfrm>
        <a:off x="0" y="0"/>
        <a:ext cx="11962151" cy="6565691"/>
        <a:chOff x="0" y="0"/>
        <a:chExt cx="11962151" cy="6565691"/>
      </a:xfrm>
    </dsp:grpSpPr>
    <dsp:sp modelId="{E6135AC6-AA58-0E45-9094-29BBB3AFA81D}">
      <dsp:nvSpPr>
        <dsp:cNvPr id="3" name="Rounded Rectangle 2"/>
        <dsp:cNvSpPr/>
      </dsp:nvSpPr>
      <dsp:spPr bwMode="white">
        <a:xfrm>
          <a:off x="0" y="95635"/>
          <a:ext cx="11962151" cy="3148330"/>
        </a:xfrm>
        <a:prstGeom prst="roundRect">
          <a:avLst/>
        </a:prstGeom>
      </dsp:spPr>
      <dsp:style>
        <a:lnRef idx="2">
          <a:schemeClr val="lt1"/>
        </a:lnRef>
        <a:fillRef idx="1">
          <a:schemeClr val="accent2">
            <a:hueOff val="0"/>
            <a:satOff val="0"/>
            <a:lumOff val="0"/>
            <a:alpha val="100000"/>
          </a:schemeClr>
        </a:fillRef>
        <a:effectRef idx="0">
          <a:scrgbClr r="0" g="0" b="0"/>
        </a:effectRef>
        <a:fontRef idx="minor">
          <a:schemeClr val="lt1"/>
        </a:fontRef>
      </dsp:style>
      <dsp:txBody>
        <a:bodyPr lIns="102870" tIns="102870" rIns="102870" bIns="102870" anchor="ctr"/>
        <a:lstStyle>
          <a:lvl1pPr algn="l">
            <a:defRPr sz="2700"/>
          </a:lvl1pPr>
          <a:lvl2pPr marL="228600" indent="-228600" algn="l">
            <a:defRPr sz="2100"/>
          </a:lvl2pPr>
          <a:lvl3pPr marL="457200" indent="-228600" algn="l">
            <a:defRPr sz="2100"/>
          </a:lvl3pPr>
          <a:lvl4pPr marL="685800" indent="-228600" algn="l">
            <a:defRPr sz="2100"/>
          </a:lvl4pPr>
          <a:lvl5pPr marL="914400" indent="-228600" algn="l">
            <a:defRPr sz="2100"/>
          </a:lvl5pPr>
          <a:lvl6pPr marL="1143000" indent="-228600" algn="l">
            <a:defRPr sz="2100"/>
          </a:lvl6pPr>
          <a:lvl7pPr marL="1371600" indent="-228600" algn="l">
            <a:defRPr sz="2100"/>
          </a:lvl7pPr>
          <a:lvl8pPr marL="1600200" indent="-228600" algn="l">
            <a:defRPr sz="2100"/>
          </a:lvl8pPr>
          <a:lvl9pPr marL="1828800" indent="-228600" algn="l">
            <a:defRPr sz="2100"/>
          </a:lvl9pPr>
        </a:lstStyle>
        <a:p>
          <a:pPr lvl="0">
            <a:lnSpc>
              <a:spcPct val="100000"/>
            </a:lnSpc>
            <a:spcBef>
              <a:spcPct val="0"/>
            </a:spcBef>
            <a:spcAft>
              <a:spcPct val="35000"/>
            </a:spcAft>
          </a:pPr>
          <a:r>
            <a:rPr lang="en-US" i="1" dirty="0"/>
            <a:t>The mediation process has maintained </a:t>
          </a:r>
          <a:r>
            <a:rPr lang="en-GB" i="1" dirty="0"/>
            <a:t>rapport, conversing NOT preaching, asking NOT telling, keeping the mood positive to facilitate CTO to come to </a:t>
          </a:r>
          <a:r>
            <a:rPr lang="en-GB" b="1" i="1" dirty="0"/>
            <a:t>RATNA</a:t>
          </a:r>
          <a:r>
            <a:rPr lang="en-GB" i="1" dirty="0"/>
            <a:t>, framing losses as gains. Defendant should perceive compensation as gains to be able to resolve the disputes speedy in confidence. </a:t>
          </a:r>
          <a:endParaRPr lang="en-GB" i="1" dirty="0"/>
        </a:p>
        <a:p>
          <a:pPr lvl="0">
            <a:lnSpc>
              <a:spcPct val="100000"/>
            </a:lnSpc>
            <a:spcBef>
              <a:spcPct val="0"/>
            </a:spcBef>
            <a:spcAft>
              <a:spcPct val="35000"/>
            </a:spcAft>
          </a:pPr>
          <a:r>
            <a:rPr lang="en-GB" i="1" dirty="0"/>
            <a:t>The claimant should perceive compromising the claim amount as gains to access with immediate resources for daily living. </a:t>
          </a:r>
          <a:endParaRPr lang="en-US" dirty="0"/>
        </a:p>
      </dsp:txBody>
      <dsp:txXfrm>
        <a:off x="0" y="95635"/>
        <a:ext cx="11962151" cy="3148330"/>
      </dsp:txXfrm>
    </dsp:sp>
    <dsp:sp modelId="{714F5AC7-6AB1-634A-A710-CB7D57D70E4C}">
      <dsp:nvSpPr>
        <dsp:cNvPr id="4" name="Rounded Rectangle 3"/>
        <dsp:cNvSpPr/>
      </dsp:nvSpPr>
      <dsp:spPr bwMode="white">
        <a:xfrm>
          <a:off x="0" y="3321726"/>
          <a:ext cx="11962151" cy="3148330"/>
        </a:xfrm>
        <a:prstGeom prst="roundRect">
          <a:avLst/>
        </a:prstGeom>
      </dsp:spPr>
      <dsp:style>
        <a:lnRef idx="2">
          <a:schemeClr val="lt1"/>
        </a:lnRef>
        <a:fillRef idx="1">
          <a:schemeClr val="accent2">
            <a:hueOff val="-360000"/>
            <a:satOff val="-3528"/>
            <a:lumOff val="-23136"/>
            <a:alpha val="100000"/>
          </a:schemeClr>
        </a:fillRef>
        <a:effectRef idx="0">
          <a:scrgbClr r="0" g="0" b="0"/>
        </a:effectRef>
        <a:fontRef idx="minor">
          <a:schemeClr val="lt1"/>
        </a:fontRef>
      </dsp:style>
      <dsp:txBody>
        <a:bodyPr lIns="102870" tIns="102870" rIns="102870" bIns="102870" anchor="ctr"/>
        <a:lstStyle>
          <a:lvl1pPr algn="l">
            <a:defRPr sz="2700"/>
          </a:lvl1pPr>
          <a:lvl2pPr marL="228600" indent="-228600" algn="l">
            <a:defRPr sz="2100"/>
          </a:lvl2pPr>
          <a:lvl3pPr marL="457200" indent="-228600" algn="l">
            <a:defRPr sz="2100"/>
          </a:lvl3pPr>
          <a:lvl4pPr marL="685800" indent="-228600" algn="l">
            <a:defRPr sz="2100"/>
          </a:lvl4pPr>
          <a:lvl5pPr marL="914400" indent="-228600" algn="l">
            <a:defRPr sz="2100"/>
          </a:lvl5pPr>
          <a:lvl6pPr marL="1143000" indent="-228600" algn="l">
            <a:defRPr sz="2100"/>
          </a:lvl6pPr>
          <a:lvl7pPr marL="1371600" indent="-228600" algn="l">
            <a:defRPr sz="2100"/>
          </a:lvl7pPr>
          <a:lvl8pPr marL="1600200" indent="-228600" algn="l">
            <a:defRPr sz="2100"/>
          </a:lvl8pPr>
          <a:lvl9pPr marL="1828800" indent="-228600" algn="l">
            <a:defRPr sz="2100"/>
          </a:lvl9pPr>
        </a:lstStyle>
        <a:p>
          <a:pPr lvl="0">
            <a:lnSpc>
              <a:spcPct val="100000"/>
            </a:lnSpc>
            <a:spcBef>
              <a:spcPct val="0"/>
            </a:spcBef>
            <a:spcAft>
              <a:spcPct val="35000"/>
            </a:spcAft>
          </a:pPr>
          <a:r>
            <a:rPr lang="en-US" i="1" dirty="0">
              <a:latin typeface="Arial" panose="020B0604020202020204" pitchFamily="34" charset="0"/>
              <a:cs typeface="Arial" panose="020B0604020202020204" pitchFamily="34" charset="0"/>
            </a:rPr>
            <a:t>The claimant had pressure from daughter not able to help her for long term and blamed her get herself into trouble by joining the programme without careful thinking. </a:t>
          </a:r>
          <a:endParaRPr lang="en-US" i="1" dirty="0">
            <a:latin typeface="Arial" panose="020B0604020202020204" pitchFamily="34" charset="0"/>
            <a:cs typeface="Arial" panose="020B0604020202020204" pitchFamily="34" charset="0"/>
          </a:endParaRPr>
        </a:p>
        <a:p>
          <a:pPr lvl="0">
            <a:lnSpc>
              <a:spcPct val="100000"/>
            </a:lnSpc>
            <a:spcBef>
              <a:spcPct val="0"/>
            </a:spcBef>
            <a:spcAft>
              <a:spcPct val="35000"/>
            </a:spcAft>
          </a:pPr>
          <a:r>
            <a:rPr lang="en-US" i="1" dirty="0">
              <a:latin typeface="Arial" panose="020B0604020202020204" pitchFamily="34" charset="0"/>
              <a:cs typeface="Arial" panose="020B0604020202020204" pitchFamily="34" charset="0"/>
            </a:rPr>
            <a:t>It would be of interest for </a:t>
          </a:r>
          <a:r>
            <a:rPr lang="en-US" i="1" dirty="0" err="1">
              <a:latin typeface="Arial" panose="020B0604020202020204" pitchFamily="34" charset="0"/>
              <a:cs typeface="Arial" panose="020B0604020202020204" pitchFamily="34" charset="0"/>
            </a:rPr>
            <a:t>Mdm</a:t>
          </a:r>
          <a:r>
            <a:rPr lang="en-US" i="1" dirty="0">
              <a:latin typeface="Arial" panose="020B0604020202020204" pitchFamily="34" charset="0"/>
              <a:cs typeface="Arial" panose="020B0604020202020204" pitchFamily="34" charset="0"/>
            </a:rPr>
            <a:t> Stiff to obtain some compensation for damage.  It would be unlikely for her family to support her in litigation and probability getting Legal Aid was slim.</a:t>
          </a:r>
          <a:endParaRPr lang="en-US" dirty="0">
            <a:latin typeface="Arial" panose="020B0604020202020204" pitchFamily="34" charset="0"/>
            <a:cs typeface="Arial" panose="020B0604020202020204" pitchFamily="34" charset="0"/>
          </a:endParaRPr>
        </a:p>
      </dsp:txBody>
      <dsp:txXfrm>
        <a:off x="0" y="3321726"/>
        <a:ext cx="11962151" cy="314833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lnSpAfChP" val="20"/>
              <dgm:param type="stBulletLvl" val="1"/>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parTxLTRAlign" val="l"/>
            <dgm:param type="parTxRTLAlign" val="r"/>
            <dgm:param type="shpTxLTRAlignCh" val="l"/>
            <dgm:param type="shpTxRTLAlignCh" val="r"/>
            <dgm:param type="txAnchorVert" val="mid"/>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parTxLTRAlign" val="l"/>
                <dgm:param type="parTxRTLAlign" val="r"/>
                <dgm:param type="shpTxLTRAlignCh" val="l"/>
                <dgm:param type="shpTxRTLAlignCh" val="r"/>
                <dgm:param type="stBulletLvl" val="0"/>
                <dgm:param type="txAnchorVertCh" val="mid"/>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off" val="ctr"/>
          <dgm:param type="contDir" val="sameDir"/>
          <dgm:param type="grDir" val="tL"/>
          <dgm:param type="flowDir" val="row"/>
        </dgm:alg>
      </dgm:if>
      <dgm:else name="Name2">
        <dgm:alg type="snake">
          <dgm:param type="off" val="ctr"/>
          <dgm:param type="contDir" val="sameDir"/>
          <dgm:param type="grDir" val="tR"/>
          <dgm:param type="flowDir" val="row"/>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lnSpAfChP" val="20"/>
              <dgm:param type="stBulletLvl" val="1"/>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lnSpAfChP" val="20"/>
              <dgm:param type="stBulletLvl" val="1"/>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04088" y="889820"/>
            <a:ext cx="9989574" cy="3598606"/>
          </a:xfrm>
        </p:spPr>
        <p:txBody>
          <a:bodyPr anchor="t">
            <a:normAutofit/>
          </a:bodyPr>
          <a:lstStyle>
            <a:lvl1pPr algn="l">
              <a:defRPr sz="5400"/>
            </a:lvl1pPr>
          </a:lstStyle>
          <a:p>
            <a:r>
              <a:rPr lang="en-US"/>
              <a:t>Click to edit Master title style</a:t>
            </a:r>
            <a:endParaRPr lang="en-US" dirty="0"/>
          </a:p>
        </p:txBody>
      </p:sp>
      <p:sp>
        <p:nvSpPr>
          <p:cNvPr id="3" name="Subtitle 2"/>
          <p:cNvSpPr>
            <a:spLocks noGrp="1"/>
          </p:cNvSpPr>
          <p:nvPr>
            <p:ph type="subTitle" idx="1"/>
          </p:nvPr>
        </p:nvSpPr>
        <p:spPr>
          <a:xfrm>
            <a:off x="704088" y="4488426"/>
            <a:ext cx="6991776" cy="1302774"/>
          </a:xfrm>
        </p:spPr>
        <p:txBody>
          <a:bodyPr anchor="b">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1D1EADE-8E88-4C7C-8AC5-FB148DE4940E}" type="datetime1">
              <a:rPr lang="en-US" smtClean="0"/>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7E7843D-FF13-4365-9478-9625B70A2705}" type="slidenum">
              <a:rPr lang="en-US" smtClean="0"/>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10"/>
          </p:nvPr>
        </p:nvSpPr>
        <p:spPr/>
        <p:txBody>
          <a:bodyPr/>
          <a:lstStyle/>
          <a:p>
            <a:fld id="{EC3C8B9C-477D-492A-96AD-1FC2CC997A73}" type="datetime1">
              <a:rPr lang="en-US" smtClean="0"/>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7E7843D-FF13-4365-9478-9625B70A2705}"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42322" y="997974"/>
            <a:ext cx="2349043" cy="4984956"/>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68927" y="997973"/>
            <a:ext cx="8473395" cy="4984956"/>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10"/>
          </p:nvPr>
        </p:nvSpPr>
        <p:spPr/>
        <p:txBody>
          <a:bodyPr/>
          <a:lstStyle/>
          <a:p>
            <a:fld id="{42D3AED5-E26D-4E29-B1B3-7847B6779594}" type="datetime1">
              <a:rPr lang="en-US" smtClean="0"/>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7E7843D-FF13-4365-9478-9625B70A2705}" type="slidenum">
              <a:rPr lang="en-US" smtClean="0"/>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10"/>
          </p:nvPr>
        </p:nvSpPr>
        <p:spPr/>
        <p:txBody>
          <a:bodyPr/>
          <a:lstStyle/>
          <a:p>
            <a:fld id="{157B6794-849E-4626-908B-D15793550EFB}" type="datetime1">
              <a:rPr lang="en-US" smtClean="0"/>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7E7843D-FF13-4365-9478-9625B70A2705}" type="slidenum">
              <a:rPr lang="en-US" smtClean="0"/>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15383" y="1709738"/>
            <a:ext cx="10632067"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715383" y="4589463"/>
            <a:ext cx="10632067"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p>
            <a:fld id="{63DB64E7-5594-42A3-ADBF-E95A7ACEAD64}" type="datetime1">
              <a:rPr lang="en-US" smtClean="0"/>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7E7843D-FF13-4365-9478-9625B70A2705}" type="slidenum">
              <a:rPr lang="en-US" smtClean="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700635" y="914400"/>
            <a:ext cx="10691265" cy="130759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704088" y="2221992"/>
            <a:ext cx="5212080" cy="3739896"/>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Content Placeholder 3"/>
          <p:cNvSpPr>
            <a:spLocks noGrp="1"/>
          </p:cNvSpPr>
          <p:nvPr>
            <p:ph sz="half" idx="2"/>
          </p:nvPr>
        </p:nvSpPr>
        <p:spPr>
          <a:xfrm>
            <a:off x="6181344" y="2221992"/>
            <a:ext cx="5212080" cy="3739896"/>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5" name="Date Placeholder 4"/>
          <p:cNvSpPr>
            <a:spLocks noGrp="1"/>
          </p:cNvSpPr>
          <p:nvPr>
            <p:ph type="dt" sz="half" idx="10"/>
          </p:nvPr>
        </p:nvSpPr>
        <p:spPr/>
        <p:txBody>
          <a:bodyPr/>
          <a:lstStyle/>
          <a:p>
            <a:fld id="{18462B0B-D248-4FFB-8695-AD7FA4B1284A}" type="datetime1">
              <a:rPr lang="en-US" smtClean="0"/>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7E7843D-FF13-4365-9478-9625B70A2705}"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04087" y="929147"/>
            <a:ext cx="10689336" cy="798451"/>
          </a:xfrm>
        </p:spPr>
        <p:txBody>
          <a:bodyPr/>
          <a:lstStyle/>
          <a:p>
            <a:r>
              <a:rPr lang="en-US"/>
              <a:t>Click to edit Master title style</a:t>
            </a:r>
            <a:endParaRPr lang="en-US" dirty="0"/>
          </a:p>
        </p:txBody>
      </p:sp>
      <p:sp>
        <p:nvSpPr>
          <p:cNvPr id="3" name="Text Placeholder 2"/>
          <p:cNvSpPr>
            <a:spLocks noGrp="1"/>
          </p:cNvSpPr>
          <p:nvPr>
            <p:ph type="body" idx="1"/>
          </p:nvPr>
        </p:nvSpPr>
        <p:spPr>
          <a:xfrm>
            <a:off x="704088" y="1756538"/>
            <a:ext cx="5212080" cy="657225"/>
          </a:xfrm>
        </p:spPr>
        <p:txBody>
          <a:bodyPr anchor="b">
            <a:normAutofit/>
          </a:bodyPr>
          <a:lstStyle>
            <a:lvl1pPr marL="0" indent="0">
              <a:buNone/>
              <a:defRPr sz="16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704088" y="2442702"/>
            <a:ext cx="5212080" cy="3519185"/>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5" name="Text Placeholder 4"/>
          <p:cNvSpPr>
            <a:spLocks noGrp="1"/>
          </p:cNvSpPr>
          <p:nvPr>
            <p:ph type="body" sz="quarter" idx="3"/>
          </p:nvPr>
        </p:nvSpPr>
        <p:spPr>
          <a:xfrm>
            <a:off x="6181344" y="1756538"/>
            <a:ext cx="5212080" cy="657225"/>
          </a:xfrm>
        </p:spPr>
        <p:txBody>
          <a:bodyPr anchor="b">
            <a:normAutofit/>
          </a:bodyPr>
          <a:lstStyle>
            <a:lvl1pPr marL="0" indent="0">
              <a:buNone/>
              <a:defRPr sz="16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6181344" y="2442702"/>
            <a:ext cx="5212080" cy="3519185"/>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7" name="Date Placeholder 6"/>
          <p:cNvSpPr>
            <a:spLocks noGrp="1"/>
          </p:cNvSpPr>
          <p:nvPr>
            <p:ph type="dt" sz="half" idx="10"/>
          </p:nvPr>
        </p:nvSpPr>
        <p:spPr/>
        <p:txBody>
          <a:bodyPr/>
          <a:lstStyle/>
          <a:p>
            <a:fld id="{D0378EFB-9159-4510-B73F-4F0409ADE937}" type="datetime1">
              <a:rPr lang="en-US" smtClean="0"/>
            </a:fld>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7E7843D-FF13-4365-9478-9625B70A2705}"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9BC9412-2452-4BED-A324-9D8C115361AD}" type="datetime1">
              <a:rPr lang="en-US" smtClean="0"/>
            </a:fld>
            <a:endParaRPr lang="en-US"/>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7E7843D-FF13-4365-9478-9625B70A2705}"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5318F62-D251-40E8-A23C-F4CFE9FEAB41}" type="datetime1">
              <a:rPr lang="en-US" smtClean="0"/>
            </a:fld>
            <a:endParaRPr lang="en-US"/>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7E7843D-FF13-4365-9478-9625B70A2705}"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4088" y="1069848"/>
            <a:ext cx="4093599" cy="1316736"/>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1069848"/>
            <a:ext cx="6172200" cy="47912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Text Placeholder 3"/>
          <p:cNvSpPr>
            <a:spLocks noGrp="1"/>
          </p:cNvSpPr>
          <p:nvPr>
            <p:ph type="body" sz="half" idx="2"/>
          </p:nvPr>
        </p:nvSpPr>
        <p:spPr>
          <a:xfrm>
            <a:off x="704088" y="2551176"/>
            <a:ext cx="4093599" cy="331927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44F76144-149E-4874-93A5-554A0357CF82}" type="datetime1">
              <a:rPr lang="en-US" smtClean="0"/>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7E7843D-FF13-4365-9478-9625B70A2705}"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4088" y="1066800"/>
            <a:ext cx="4103431" cy="1317523"/>
          </a:xfrm>
        </p:spPr>
        <p:txBody>
          <a:bodyPr anchor="b"/>
          <a:lstStyle>
            <a:lvl1pPr>
              <a:defRPr sz="3200"/>
            </a:lvl1pPr>
          </a:lstStyle>
          <a:p>
            <a:r>
              <a:rPr lang="en-US"/>
              <a:t>Click to edit Master title style</a:t>
            </a:r>
            <a:endParaRPr lang="en-US" dirty="0"/>
          </a:p>
        </p:txBody>
      </p:sp>
      <p:sp>
        <p:nvSpPr>
          <p:cNvPr id="3" name="Picture Placeholder 2"/>
          <p:cNvSpPr>
            <a:spLocks noGrp="1"/>
          </p:cNvSpPr>
          <p:nvPr>
            <p:ph type="pic" idx="1"/>
          </p:nvPr>
        </p:nvSpPr>
        <p:spPr>
          <a:xfrm>
            <a:off x="5183188" y="1066800"/>
            <a:ext cx="6172200" cy="47942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704088" y="2552700"/>
            <a:ext cx="4103431" cy="33162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50BA65D8-0540-4835-AE5C-25D29DBA01BE}" type="datetime1">
              <a:rPr lang="en-US" smtClean="0"/>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7E7843D-FF13-4365-9478-9625B70A2705}"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00635" y="914400"/>
            <a:ext cx="10691265" cy="1307592"/>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700635" y="2221992"/>
            <a:ext cx="10691265" cy="3739896"/>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2"/>
          </p:nvPr>
        </p:nvSpPr>
        <p:spPr>
          <a:xfrm>
            <a:off x="8369448" y="6356350"/>
            <a:ext cx="2549564" cy="365125"/>
          </a:xfrm>
          <a:prstGeom prst="rect">
            <a:avLst/>
          </a:prstGeom>
        </p:spPr>
        <p:txBody>
          <a:bodyPr vert="horz" lIns="91440" tIns="45720" rIns="91440" bIns="45720" rtlCol="0" anchor="ctr"/>
          <a:lstStyle>
            <a:lvl1pPr algn="r">
              <a:defRPr sz="1050">
                <a:solidFill>
                  <a:schemeClr val="tx1"/>
                </a:solidFill>
                <a:latin typeface="+mj-lt"/>
              </a:defRPr>
            </a:lvl1pPr>
          </a:lstStyle>
          <a:p>
            <a:fld id="{E31BA835-12AC-4E8F-955A-EA3F4DE2791F}" type="datetime1">
              <a:rPr lang="en-US" smtClean="0"/>
            </a:fld>
            <a:endParaRPr lang="en-US"/>
          </a:p>
        </p:txBody>
      </p:sp>
      <p:sp>
        <p:nvSpPr>
          <p:cNvPr id="5" name="Footer Placeholder 4"/>
          <p:cNvSpPr>
            <a:spLocks noGrp="1"/>
          </p:cNvSpPr>
          <p:nvPr>
            <p:ph type="ftr" sz="quarter" idx="3"/>
          </p:nvPr>
        </p:nvSpPr>
        <p:spPr>
          <a:xfrm>
            <a:off x="704088" y="6356350"/>
            <a:ext cx="4539727" cy="365125"/>
          </a:xfrm>
          <a:prstGeom prst="rect">
            <a:avLst/>
          </a:prstGeom>
        </p:spPr>
        <p:txBody>
          <a:bodyPr vert="horz" lIns="91440" tIns="45720" rIns="91440" bIns="45720" rtlCol="0" anchor="ctr"/>
          <a:lstStyle>
            <a:lvl1pPr algn="l">
              <a:defRPr sz="1050">
                <a:solidFill>
                  <a:schemeClr val="tx1"/>
                </a:solidFill>
                <a:latin typeface="+mj-lt"/>
              </a:defRPr>
            </a:lvl1pPr>
          </a:lstStyle>
          <a:p>
            <a:endParaRPr lang="en-US" dirty="0"/>
          </a:p>
        </p:txBody>
      </p:sp>
      <p:sp>
        <p:nvSpPr>
          <p:cNvPr id="6" name="Slide Number Placeholder 5"/>
          <p:cNvSpPr>
            <a:spLocks noGrp="1"/>
          </p:cNvSpPr>
          <p:nvPr>
            <p:ph type="sldNum" sz="quarter" idx="4"/>
          </p:nvPr>
        </p:nvSpPr>
        <p:spPr>
          <a:xfrm>
            <a:off x="10919012" y="6356350"/>
            <a:ext cx="672354" cy="365125"/>
          </a:xfrm>
          <a:prstGeom prst="rect">
            <a:avLst/>
          </a:prstGeom>
        </p:spPr>
        <p:txBody>
          <a:bodyPr vert="horz" lIns="91440" tIns="45720" rIns="91440" bIns="45720" rtlCol="0" anchor="ctr"/>
          <a:lstStyle>
            <a:lvl1pPr algn="r">
              <a:defRPr sz="1800">
                <a:solidFill>
                  <a:schemeClr val="tx1"/>
                </a:solidFill>
              </a:defRPr>
            </a:lvl1pPr>
          </a:lstStyle>
          <a:p>
            <a:fld id="{87E7843D-FF13-4365-9478-9625B70A2705}" type="slidenum">
              <a:rPr lang="en-US" smtClean="0"/>
            </a:fld>
            <a:endParaRPr lang="en-US"/>
          </a:p>
        </p:txBody>
      </p:sp>
      <p:cxnSp>
        <p:nvCxnSpPr>
          <p:cNvPr id="7" name="Straight Connector 6"/>
          <p:cNvCxnSpPr/>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100000"/>
        </a:lnSpc>
        <a:spcBef>
          <a:spcPct val="0"/>
        </a:spcBef>
        <a:buNone/>
        <a:defRPr sz="4000" kern="1200" cap="all" spc="30" baseline="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svg"/><Relationship Id="rId1"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microsoft.com/office/2007/relationships/diagramDrawing" Target="../diagrams/drawing1.xml"/><Relationship Id="rId4" Type="http://schemas.openxmlformats.org/officeDocument/2006/relationships/diagramColors" Target="../diagrams/colors1.xml"/><Relationship Id="rId3" Type="http://schemas.openxmlformats.org/officeDocument/2006/relationships/diagramQuickStyle" Target="../diagrams/quickStyle1.xml"/><Relationship Id="rId2" Type="http://schemas.openxmlformats.org/officeDocument/2006/relationships/diagramLayout" Target="../diagrams/layout1.xml"/><Relationship Id="rId1" Type="http://schemas.openxmlformats.org/officeDocument/2006/relationships/diagramData" Target="../diagrams/data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microsoft.com/office/2007/relationships/diagramDrawing" Target="../diagrams/drawing2.xml"/><Relationship Id="rId4" Type="http://schemas.openxmlformats.org/officeDocument/2006/relationships/diagramColors" Target="../diagrams/colors2.xml"/><Relationship Id="rId3" Type="http://schemas.openxmlformats.org/officeDocument/2006/relationships/diagramQuickStyle" Target="../diagrams/quickStyle2.xml"/><Relationship Id="rId2" Type="http://schemas.openxmlformats.org/officeDocument/2006/relationships/diagramLayout" Target="../diagrams/layout2.xml"/><Relationship Id="rId1" Type="http://schemas.openxmlformats.org/officeDocument/2006/relationships/diagramData" Target="../diagrams/data2.xml"/></Relationships>
</file>

<file path=ppt/slides/_rels/slide7.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microsoft.com/office/2007/relationships/diagramDrawing" Target="../diagrams/drawing3.xml"/><Relationship Id="rId4" Type="http://schemas.openxmlformats.org/officeDocument/2006/relationships/diagramColors" Target="../diagrams/colors3.xml"/><Relationship Id="rId3" Type="http://schemas.openxmlformats.org/officeDocument/2006/relationships/diagramQuickStyle" Target="../diagrams/quickStyle3.xml"/><Relationship Id="rId2" Type="http://schemas.openxmlformats.org/officeDocument/2006/relationships/diagramLayout" Target="../diagrams/layout3.xml"/><Relationship Id="rId1" Type="http://schemas.openxmlformats.org/officeDocument/2006/relationships/diagramData" Target="../diagrams/data3.xml"/></Relationships>
</file>

<file path=ppt/slides/_rels/slide8.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microsoft.com/office/2007/relationships/diagramDrawing" Target="../diagrams/drawing4.xml"/><Relationship Id="rId4" Type="http://schemas.openxmlformats.org/officeDocument/2006/relationships/diagramColors" Target="../diagrams/colors4.xml"/><Relationship Id="rId3" Type="http://schemas.openxmlformats.org/officeDocument/2006/relationships/diagramQuickStyle" Target="../diagrams/quickStyle4.xml"/><Relationship Id="rId2" Type="http://schemas.openxmlformats.org/officeDocument/2006/relationships/diagramLayout" Target="../diagrams/layout4.xml"/><Relationship Id="rId1" Type="http://schemas.openxmlformats.org/officeDocument/2006/relationships/diagramData" Target="../diagrams/data4.xml"/></Relationships>
</file>

<file path=ppt/slides/_rels/slide9.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microsoft.com/office/2007/relationships/diagramDrawing" Target="../diagrams/drawing5.xml"/><Relationship Id="rId4" Type="http://schemas.openxmlformats.org/officeDocument/2006/relationships/diagramColors" Target="../diagrams/colors5.xml"/><Relationship Id="rId3" Type="http://schemas.openxmlformats.org/officeDocument/2006/relationships/diagramQuickStyle" Target="../diagrams/quickStyle5.xml"/><Relationship Id="rId2" Type="http://schemas.openxmlformats.org/officeDocument/2006/relationships/diagramLayout" Target="../diagrams/layout5.xml"/><Relationship Id="rId1" Type="http://schemas.openxmlformats.org/officeDocument/2006/relationships/diagramData" Target="../diagrams/data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nalysing medical x-ray results"/>
          <p:cNvPicPr>
            <a:picLocks noChangeAspect="1"/>
          </p:cNvPicPr>
          <p:nvPr/>
        </p:nvPicPr>
        <p:blipFill>
          <a:blip r:embed="rId1"/>
          <a:srcRect t="15730"/>
          <a:stretch>
            <a:fillRect/>
          </a:stretch>
        </p:blipFill>
        <p:spPr>
          <a:xfrm>
            <a:off x="1" y="10"/>
            <a:ext cx="12192000" cy="6857989"/>
          </a:xfrm>
          <a:prstGeom prst="rect">
            <a:avLst/>
          </a:prstGeom>
        </p:spPr>
      </p:pic>
      <p:sp>
        <p:nvSpPr>
          <p:cNvPr id="11" name="Rectangle 10"/>
          <p:cNvSpPr>
            <a:spLocks noGrp="1" noRot="1" noChangeAspect="1" noMove="1" noResize="1" noEditPoints="1" noAdjustHandles="1" noChangeArrowheads="1" noChangeShapeType="1" noTextEdit="1"/>
          </p:cNvSpPr>
          <p:nvPr/>
        </p:nvSpPr>
        <p:spPr>
          <a:xfrm rot="10800000">
            <a:off x="-2307" y="990598"/>
            <a:ext cx="12188952" cy="4745182"/>
          </a:xfrm>
          <a:prstGeom prst="rect">
            <a:avLst/>
          </a:prstGeom>
          <a:gradFill>
            <a:gsLst>
              <a:gs pos="35000">
                <a:srgbClr val="000000">
                  <a:alpha val="41000"/>
                </a:srgbClr>
              </a:gs>
              <a:gs pos="0">
                <a:srgbClr val="000000">
                  <a:alpha val="0"/>
                </a:srgbClr>
              </a:gs>
              <a:gs pos="47744">
                <a:srgbClr val="000000">
                  <a:alpha val="51000"/>
                </a:srgbClr>
              </a:gs>
              <a:gs pos="70000">
                <a:srgbClr val="000000">
                  <a:alpha val="37000"/>
                </a:srgbClr>
              </a:gs>
              <a:gs pos="100000">
                <a:srgbClr val="000000">
                  <a:alpha val="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154380" y="990599"/>
            <a:ext cx="7742707" cy="4849091"/>
          </a:xfrm>
        </p:spPr>
        <p:txBody>
          <a:bodyPr anchor="ctr">
            <a:normAutofit fontScale="90000"/>
          </a:bodyPr>
          <a:lstStyle/>
          <a:p>
            <a:pPr algn="r"/>
            <a:r>
              <a:rPr lang="ja-JP" altLang="en-US"/>
              <a:t>香港法律暨翻譯學會 </a:t>
            </a:r>
            <a:br>
              <a:rPr lang="ja-JP" altLang="en-US"/>
            </a:br>
            <a:r>
              <a:rPr lang="ja-JP" altLang="en-US"/>
              <a:t>潘慧儀博士紀念講座</a:t>
            </a:r>
            <a:br>
              <a:rPr lang="en-US" altLang="ja-JP" dirty="0"/>
            </a:br>
            <a:r>
              <a:rPr lang="ja-JP" altLang="en-US"/>
              <a:t> 調解於香港輕微醫療事故中的應用 </a:t>
            </a:r>
            <a:br>
              <a:rPr lang="en-US" altLang="ja-JP" dirty="0"/>
            </a:br>
            <a:r>
              <a:rPr lang="en-US" dirty="0">
                <a:solidFill>
                  <a:srgbClr val="FFFFFF"/>
                </a:solidFill>
              </a:rPr>
              <a:t>Mediation for Minor Healthcare Dispute</a:t>
            </a:r>
            <a:endParaRPr lang="en-US" dirty="0">
              <a:solidFill>
                <a:srgbClr val="FFFFFF"/>
              </a:solidFill>
            </a:endParaRPr>
          </a:p>
        </p:txBody>
      </p:sp>
      <p:sp>
        <p:nvSpPr>
          <p:cNvPr id="3" name="Subtitle 2"/>
          <p:cNvSpPr>
            <a:spLocks noGrp="1"/>
          </p:cNvSpPr>
          <p:nvPr>
            <p:ph type="subTitle" idx="1"/>
          </p:nvPr>
        </p:nvSpPr>
        <p:spPr>
          <a:xfrm>
            <a:off x="8333514" y="1447799"/>
            <a:ext cx="3853127" cy="4076699"/>
          </a:xfrm>
        </p:spPr>
        <p:txBody>
          <a:bodyPr anchor="ctr">
            <a:normAutofit/>
          </a:bodyPr>
          <a:lstStyle/>
          <a:p>
            <a:r>
              <a:rPr lang="ja-JP" altLang="en-US" sz="4000" b="1"/>
              <a:t>李大拔教授</a:t>
            </a:r>
            <a:endParaRPr lang="ja-JP" altLang="en-US" sz="4000" b="1"/>
          </a:p>
          <a:p>
            <a:r>
              <a:rPr lang="en-US" dirty="0" err="1"/>
              <a:t>香港中文大學公共衛生及基層醫療榮休教授</a:t>
            </a:r>
            <a:endParaRPr lang="en-US" dirty="0"/>
          </a:p>
          <a:p>
            <a:r>
              <a:rPr lang="en-US" dirty="0" err="1"/>
              <a:t>香港大學法律學院兼任教授、醫療法律倫理研究中心資深研究員</a:t>
            </a:r>
            <a:endParaRPr lang="en-US" dirty="0"/>
          </a:p>
          <a:p>
            <a:r>
              <a:rPr lang="en-US" dirty="0" err="1"/>
              <a:t>海外註冊律師</a:t>
            </a:r>
            <a:r>
              <a:rPr lang="en-US" dirty="0"/>
              <a:t>(</a:t>
            </a:r>
            <a:r>
              <a:rPr lang="en-US" dirty="0" err="1"/>
              <a:t>澳洲新南威爾斯</a:t>
            </a:r>
            <a:r>
              <a:rPr lang="en-US" dirty="0"/>
              <a:t>)</a:t>
            </a:r>
            <a:endParaRPr lang="en-US" dirty="0"/>
          </a:p>
          <a:p>
            <a:r>
              <a:rPr lang="en-US" dirty="0" err="1"/>
              <a:t>全球醫療法律學會副會長</a:t>
            </a:r>
            <a:r>
              <a:rPr lang="en-US" dirty="0"/>
              <a:t>(</a:t>
            </a:r>
            <a:r>
              <a:rPr lang="en-US" dirty="0" err="1"/>
              <a:t>亞洲</a:t>
            </a:r>
            <a:r>
              <a:rPr lang="en-US" dirty="0"/>
              <a:t>)</a:t>
            </a:r>
            <a:r>
              <a:rPr lang="en-US" dirty="0" err="1"/>
              <a:t>兼官方期刊總編輯</a:t>
            </a:r>
            <a:endParaRPr lang="en-US" dirty="0"/>
          </a:p>
          <a:p>
            <a:endParaRPr lang="en-US" dirty="0">
              <a:solidFill>
                <a:srgbClr val="FFFFFF"/>
              </a:solidFill>
            </a:endParaRPr>
          </a:p>
        </p:txBody>
      </p:sp>
      <p:cxnSp>
        <p:nvCxnSpPr>
          <p:cNvPr id="13" name="Straight Connector 12"/>
          <p:cNvCxnSpPr>
            <a:cxnSpLocks noGrp="1" noRot="1" noChangeAspect="1" noMove="1" noResize="1" noEditPoints="1" noAdjustHandles="1" noChangeArrowheads="1" noChangeShapeType="1"/>
          </p:cNvCxnSpPr>
          <p:nvPr/>
        </p:nvCxnSpPr>
        <p:spPr>
          <a:xfrm flipV="1">
            <a:off x="8115300" y="1780927"/>
            <a:ext cx="0" cy="3390901"/>
          </a:xfrm>
          <a:prstGeom prst="line">
            <a:avLst/>
          </a:prstGeom>
          <a:ln w="44450">
            <a:solidFill>
              <a:srgbClr val="FFFFFF"/>
            </a:solidFill>
          </a:ln>
          <a:effectLst>
            <a:outerShdw blurRad="50800" dist="38100" dir="2700000" sx="88000" sy="88000" algn="tl" rotWithShape="0">
              <a:prstClr val="black">
                <a:alpha val="26000"/>
              </a:prstClr>
            </a:outerShdw>
          </a:effectLst>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Gavel"/>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93064" y="1623307"/>
            <a:ext cx="3227631" cy="4029348"/>
          </a:xfrm>
          <a:prstGeom prst="rect">
            <a:avLst/>
          </a:prstGeom>
        </p:spPr>
      </p:pic>
      <p:cxnSp>
        <p:nvCxnSpPr>
          <p:cNvPr id="21" name="Straight Connector 20"/>
          <p:cNvCxnSpPr>
            <a:cxnSpLocks noGrp="1" noRot="1" noChangeAspect="1" noMove="1" noResize="1" noEditPoints="1" noAdjustHandles="1" noChangeArrowheads="1" noChangeShapeType="1"/>
          </p:cNvCxnSpPr>
          <p:nvPr/>
        </p:nvCxnSpPr>
        <p:spPr>
          <a:xfrm>
            <a:off x="5880661" y="723900"/>
            <a:ext cx="16002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3289465" y="213756"/>
            <a:ext cx="8747637" cy="6644237"/>
          </a:xfrm>
        </p:spPr>
        <p:txBody>
          <a:bodyPr>
            <a:normAutofit lnSpcReduction="10000"/>
          </a:bodyPr>
          <a:lstStyle/>
          <a:p>
            <a:pPr>
              <a:lnSpc>
                <a:spcPct val="100000"/>
              </a:lnSpc>
            </a:pPr>
            <a:r>
              <a:rPr lang="en-US" sz="2800" dirty="0">
                <a:latin typeface="Arial" panose="020B0604020202020204" pitchFamily="34" charset="0"/>
                <a:cs typeface="Arial" panose="020B0604020202020204" pitchFamily="34" charset="0"/>
              </a:rPr>
              <a:t>In this case, mediation should bear lower cost than arbitration.  </a:t>
            </a:r>
            <a:endParaRPr lang="en-US" sz="2800" dirty="0">
              <a:latin typeface="Arial" panose="020B0604020202020204" pitchFamily="34" charset="0"/>
              <a:cs typeface="Arial" panose="020B0604020202020204" pitchFamily="34" charset="0"/>
            </a:endParaRPr>
          </a:p>
          <a:p>
            <a:pPr>
              <a:lnSpc>
                <a:spcPct val="100000"/>
              </a:lnSpc>
            </a:pPr>
            <a:r>
              <a:rPr lang="en-US" sz="2800" dirty="0">
                <a:latin typeface="Arial" panose="020B0604020202020204" pitchFamily="34" charset="0"/>
                <a:cs typeface="Arial" panose="020B0604020202020204" pitchFamily="34" charset="0"/>
              </a:rPr>
              <a:t>Arbitration would be an option if the defendant denies liability of negligence.  </a:t>
            </a:r>
            <a:endParaRPr lang="en-US" sz="2800" dirty="0">
              <a:latin typeface="Arial" panose="020B0604020202020204" pitchFamily="34" charset="0"/>
              <a:cs typeface="Arial" panose="020B0604020202020204" pitchFamily="34" charset="0"/>
            </a:endParaRPr>
          </a:p>
          <a:p>
            <a:pPr>
              <a:lnSpc>
                <a:spcPct val="100000"/>
              </a:lnSpc>
            </a:pPr>
            <a:r>
              <a:rPr lang="en-US" sz="2800" dirty="0">
                <a:latin typeface="Arial" panose="020B0604020202020204" pitchFamily="34" charset="0"/>
                <a:cs typeface="Arial" panose="020B0604020202020204" pitchFamily="34" charset="0"/>
              </a:rPr>
              <a:t>Arbitration would first determine issue of liability and extent of damage then the award for damage.</a:t>
            </a:r>
            <a:endParaRPr lang="en-US" sz="2800" dirty="0">
              <a:latin typeface="Arial" panose="020B0604020202020204" pitchFamily="34" charset="0"/>
              <a:cs typeface="Arial" panose="020B0604020202020204" pitchFamily="34" charset="0"/>
            </a:endParaRPr>
          </a:p>
          <a:p>
            <a:pPr>
              <a:lnSpc>
                <a:spcPct val="100000"/>
              </a:lnSpc>
            </a:pPr>
            <a:r>
              <a:rPr lang="en-US" sz="2800" dirty="0">
                <a:latin typeface="Arial" panose="020B0604020202020204" pitchFamily="34" charset="0"/>
                <a:cs typeface="Arial" panose="020B0604020202020204" pitchFamily="34" charset="0"/>
              </a:rPr>
              <a:t>Mediation without prejudice would offer opportunities for both sides to have frank and open dialogue to facilitate realistic agreement meeting the needs and interests of both sides as far as possible. </a:t>
            </a:r>
            <a:endParaRPr lang="en-US" sz="2800" dirty="0">
              <a:latin typeface="Arial" panose="020B0604020202020204" pitchFamily="34" charset="0"/>
              <a:cs typeface="Arial" panose="020B0604020202020204" pitchFamily="34" charset="0"/>
            </a:endParaRPr>
          </a:p>
          <a:p>
            <a:pPr>
              <a:lnSpc>
                <a:spcPct val="100000"/>
              </a:lnSpc>
            </a:pPr>
            <a:r>
              <a:rPr lang="en-US" sz="2800" dirty="0">
                <a:latin typeface="Arial" panose="020B0604020202020204" pitchFamily="34" charset="0"/>
                <a:cs typeface="Arial" panose="020B0604020202020204" pitchFamily="34" charset="0"/>
              </a:rPr>
              <a:t>One option is mediate first then arbitration.  </a:t>
            </a:r>
            <a:endParaRPr lang="en-US" sz="2800" dirty="0">
              <a:latin typeface="Arial" panose="020B0604020202020204" pitchFamily="34" charset="0"/>
              <a:cs typeface="Arial" panose="020B0604020202020204" pitchFamily="34" charset="0"/>
            </a:endParaRPr>
          </a:p>
          <a:p>
            <a:pPr>
              <a:lnSpc>
                <a:spcPct val="100000"/>
              </a:lnSpc>
            </a:pPr>
            <a:r>
              <a:rPr lang="en-US" sz="2800" dirty="0">
                <a:latin typeface="Arial" panose="020B0604020202020204" pitchFamily="34" charset="0"/>
                <a:cs typeface="Arial" panose="020B0604020202020204" pitchFamily="34" charset="0"/>
              </a:rPr>
              <a:t>Both parties would come to terms of settlement. Arbitration will issue arbitral award of the items been agreed upon. The arbitral award is enforcement and also final.</a:t>
            </a:r>
            <a:endParaRPr lang="en-US" sz="2800" dirty="0">
              <a:latin typeface="Arial" panose="020B0604020202020204" pitchFamily="34" charset="0"/>
              <a:cs typeface="Arial" panose="020B0604020202020204" pitchFamily="34" charset="0"/>
            </a:endParaRPr>
          </a:p>
          <a:p>
            <a:pPr>
              <a:lnSpc>
                <a:spcPct val="100000"/>
              </a:lnSpc>
            </a:pPr>
            <a:endParaRPr lang="en-US" sz="16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04215" y="558800"/>
            <a:ext cx="3519170" cy="5255895"/>
          </a:xfrm>
        </p:spPr>
        <p:txBody>
          <a:bodyPr>
            <a:normAutofit/>
          </a:bodyPr>
          <a:lstStyle/>
          <a:p>
            <a:r>
              <a:rPr lang="en-US" sz="3400" b="1" dirty="0"/>
              <a:t>Why ADR for healthcare disputes?</a:t>
            </a:r>
            <a:br>
              <a:rPr lang="en-US" sz="3600" dirty="0"/>
            </a:br>
            <a:endParaRPr lang="en-US" sz="3600" dirty="0"/>
          </a:p>
        </p:txBody>
      </p:sp>
      <p:sp>
        <p:nvSpPr>
          <p:cNvPr id="3" name="Content Placeholder 2"/>
          <p:cNvSpPr>
            <a:spLocks noGrp="1"/>
          </p:cNvSpPr>
          <p:nvPr>
            <p:ph idx="1"/>
          </p:nvPr>
        </p:nvSpPr>
        <p:spPr>
          <a:xfrm>
            <a:off x="4239260" y="0"/>
            <a:ext cx="7933690" cy="6946900"/>
          </a:xfrm>
        </p:spPr>
        <p:txBody>
          <a:bodyPr>
            <a:normAutofit lnSpcReduction="10000"/>
          </a:bodyPr>
          <a:lstStyle/>
          <a:p>
            <a:pPr lvl="0">
              <a:lnSpc>
                <a:spcPct val="100000"/>
              </a:lnSpc>
            </a:pPr>
            <a:r>
              <a:rPr lang="en-GB" sz="1800" dirty="0">
                <a:latin typeface="Arial" panose="020B0604020202020204" pitchFamily="34" charset="0"/>
                <a:cs typeface="Arial" panose="020B0604020202020204" pitchFamily="34" charset="0"/>
              </a:rPr>
              <a:t>Persons suffering from injuries as result of mishaps are going through a period of trauma.</a:t>
            </a:r>
            <a:endParaRPr lang="en-US" sz="1800" dirty="0">
              <a:latin typeface="Arial" panose="020B0604020202020204" pitchFamily="34" charset="0"/>
              <a:cs typeface="Arial" panose="020B0604020202020204" pitchFamily="34" charset="0"/>
            </a:endParaRPr>
          </a:p>
          <a:p>
            <a:pPr lvl="0">
              <a:lnSpc>
                <a:spcPct val="100000"/>
              </a:lnSpc>
            </a:pPr>
            <a:r>
              <a:rPr lang="en-GB" sz="1800" dirty="0">
                <a:latin typeface="Arial" panose="020B0604020202020204" pitchFamily="34" charset="0"/>
                <a:cs typeface="Arial" panose="020B0604020202020204" pitchFamily="34" charset="0"/>
              </a:rPr>
              <a:t>Any mishaps may put under stress for both claimants and defendants.  </a:t>
            </a:r>
            <a:endParaRPr lang="en-US" sz="1800" dirty="0">
              <a:latin typeface="Arial" panose="020B0604020202020204" pitchFamily="34" charset="0"/>
              <a:cs typeface="Arial" panose="020B0604020202020204" pitchFamily="34" charset="0"/>
            </a:endParaRPr>
          </a:p>
          <a:p>
            <a:pPr lvl="0">
              <a:lnSpc>
                <a:spcPct val="100000"/>
              </a:lnSpc>
            </a:pPr>
            <a:r>
              <a:rPr lang="en-GB" sz="1800" dirty="0">
                <a:latin typeface="Arial" panose="020B0604020202020204" pitchFamily="34" charset="0"/>
                <a:cs typeface="Arial" panose="020B0604020202020204" pitchFamily="34" charset="0"/>
              </a:rPr>
              <a:t>Litigation as a means of resolving disputes might not offer all the remedies that the claimants want.</a:t>
            </a:r>
            <a:endParaRPr lang="en-US" sz="1800" dirty="0">
              <a:latin typeface="Arial" panose="020B0604020202020204" pitchFamily="34" charset="0"/>
              <a:cs typeface="Arial" panose="020B0604020202020204" pitchFamily="34" charset="0"/>
            </a:endParaRPr>
          </a:p>
          <a:p>
            <a:pPr lvl="0">
              <a:lnSpc>
                <a:spcPct val="100000"/>
              </a:lnSpc>
            </a:pPr>
            <a:r>
              <a:rPr lang="en-GB" sz="1800" dirty="0">
                <a:latin typeface="Arial" panose="020B0604020202020204" pitchFamily="34" charset="0"/>
                <a:cs typeface="Arial" panose="020B0604020202020204" pitchFamily="34" charset="0"/>
              </a:rPr>
              <a:t>The process of litigation is lengthy and can be very painful for both parties. </a:t>
            </a:r>
            <a:endParaRPr lang="en-US" sz="1800" dirty="0">
              <a:latin typeface="Arial" panose="020B0604020202020204" pitchFamily="34" charset="0"/>
              <a:cs typeface="Arial" panose="020B0604020202020204" pitchFamily="34" charset="0"/>
            </a:endParaRPr>
          </a:p>
          <a:p>
            <a:pPr lvl="0">
              <a:lnSpc>
                <a:spcPct val="100000"/>
              </a:lnSpc>
            </a:pPr>
            <a:r>
              <a:rPr lang="en-US" sz="1800" dirty="0">
                <a:latin typeface="Arial" panose="020B0604020202020204" pitchFamily="34" charset="0"/>
                <a:cs typeface="Arial" panose="020B0604020202020204" pitchFamily="34" charset="0"/>
              </a:rPr>
              <a:t>Patients may request for (a) explanation and apology, (b) an assurance from the doctor/organization concerned not to cause the same incident again, (c) financial compensation, and (d) which doctor/organization should be accountable for incident. Litigation alone may not address all these concerns. </a:t>
            </a:r>
            <a:r>
              <a:rPr lang="en-US" sz="1800" b="1" dirty="0">
                <a:latin typeface="Arial" panose="020B0604020202020204" pitchFamily="34" charset="0"/>
                <a:cs typeface="Arial" panose="020B0604020202020204" pitchFamily="34" charset="0"/>
              </a:rPr>
              <a:t> </a:t>
            </a:r>
            <a:endParaRPr lang="en-US" sz="1800" dirty="0">
              <a:latin typeface="Arial" panose="020B0604020202020204" pitchFamily="34" charset="0"/>
              <a:cs typeface="Arial" panose="020B0604020202020204" pitchFamily="34" charset="0"/>
            </a:endParaRPr>
          </a:p>
          <a:p>
            <a:pPr marL="0" indent="0">
              <a:lnSpc>
                <a:spcPct val="100000"/>
              </a:lnSpc>
              <a:buNone/>
            </a:pPr>
            <a:r>
              <a:rPr lang="en-US" sz="1800" i="1" dirty="0">
                <a:latin typeface="Arial" panose="020B0604020202020204" pitchFamily="34" charset="0"/>
                <a:cs typeface="Arial" panose="020B0604020202020204" pitchFamily="34" charset="0"/>
              </a:rPr>
              <a:t>In this case, financial compensation is the key issue and to be resolved within short period of time. </a:t>
            </a:r>
            <a:endParaRPr lang="en-US" sz="1800" i="1" dirty="0">
              <a:latin typeface="Arial" panose="020B0604020202020204" pitchFamily="34" charset="0"/>
              <a:cs typeface="Arial" panose="020B0604020202020204" pitchFamily="34" charset="0"/>
            </a:endParaRPr>
          </a:p>
          <a:p>
            <a:pPr marL="0" indent="0">
              <a:lnSpc>
                <a:spcPct val="100000"/>
              </a:lnSpc>
              <a:buNone/>
            </a:pPr>
            <a:r>
              <a:rPr lang="en-US" sz="1800" i="1" dirty="0">
                <a:latin typeface="Arial" panose="020B0604020202020204" pitchFamily="34" charset="0"/>
                <a:cs typeface="Arial" panose="020B0604020202020204" pitchFamily="34" charset="0"/>
              </a:rPr>
              <a:t> The Patient (</a:t>
            </a:r>
            <a:r>
              <a:rPr lang="en-US" sz="1800" i="1" dirty="0" err="1">
                <a:latin typeface="Arial" panose="020B0604020202020204" pitchFamily="34" charset="0"/>
                <a:cs typeface="Arial" panose="020B0604020202020204" pitchFamily="34" charset="0"/>
              </a:rPr>
              <a:t>Mrs</a:t>
            </a:r>
            <a:r>
              <a:rPr lang="en-US" sz="1800" i="1" dirty="0">
                <a:latin typeface="Arial" panose="020B0604020202020204" pitchFamily="34" charset="0"/>
                <a:cs typeface="Arial" panose="020B0604020202020204" pitchFamily="34" charset="0"/>
              </a:rPr>
              <a:t> Wong) was in pain both physical and psycho-social and lengthy process of litigation definitely would not help her.  </a:t>
            </a:r>
            <a:endParaRPr lang="en-US" sz="1800" i="1" dirty="0">
              <a:latin typeface="Arial" panose="020B0604020202020204" pitchFamily="34" charset="0"/>
              <a:cs typeface="Arial" panose="020B0604020202020204" pitchFamily="34" charset="0"/>
            </a:endParaRPr>
          </a:p>
          <a:p>
            <a:pPr marL="0" indent="0">
              <a:lnSpc>
                <a:spcPct val="100000"/>
              </a:lnSpc>
              <a:buNone/>
            </a:pPr>
            <a:r>
              <a:rPr lang="en-US" sz="1800" i="1" dirty="0">
                <a:latin typeface="Arial" panose="020B0604020202020204" pitchFamily="34" charset="0"/>
                <a:cs typeface="Arial" panose="020B0604020202020204" pitchFamily="34" charset="0"/>
              </a:rPr>
              <a:t>She would like </a:t>
            </a:r>
            <a:r>
              <a:rPr lang="en-US" sz="1800" i="1" dirty="0" err="1">
                <a:latin typeface="Arial" panose="020B0604020202020204" pitchFamily="34" charset="0"/>
                <a:cs typeface="Arial" panose="020B0604020202020204" pitchFamily="34" charset="0"/>
              </a:rPr>
              <a:t>Suprabone</a:t>
            </a:r>
            <a:r>
              <a:rPr lang="en-US" sz="1800" i="1" dirty="0">
                <a:latin typeface="Arial" panose="020B0604020202020204" pitchFamily="34" charset="0"/>
                <a:cs typeface="Arial" panose="020B0604020202020204" pitchFamily="34" charset="0"/>
              </a:rPr>
              <a:t> (</a:t>
            </a:r>
            <a:r>
              <a:rPr lang="zh-TW" altLang="en-US" sz="1800" dirty="0"/>
              <a:t>美好治療</a:t>
            </a:r>
            <a:r>
              <a:rPr lang="en-US" sz="1800" dirty="0"/>
              <a:t> ) </a:t>
            </a:r>
            <a:r>
              <a:rPr lang="en-US" sz="1800" i="1" dirty="0">
                <a:latin typeface="Arial" panose="020B0604020202020204" pitchFamily="34" charset="0"/>
                <a:cs typeface="Arial" panose="020B0604020202020204" pitchFamily="34" charset="0"/>
              </a:rPr>
              <a:t>to be accountable for her injuries.  During the mediation process, </a:t>
            </a:r>
            <a:endParaRPr lang="en-US" sz="1800" i="1" dirty="0">
              <a:latin typeface="Arial" panose="020B0604020202020204" pitchFamily="34" charset="0"/>
              <a:cs typeface="Arial" panose="020B0604020202020204" pitchFamily="34" charset="0"/>
            </a:endParaRPr>
          </a:p>
          <a:p>
            <a:pPr marL="0" indent="0">
              <a:lnSpc>
                <a:spcPct val="100000"/>
              </a:lnSpc>
              <a:buNone/>
            </a:pPr>
            <a:r>
              <a:rPr lang="en-US" sz="1800" i="1" dirty="0" err="1">
                <a:latin typeface="Arial" panose="020B0604020202020204" pitchFamily="34" charset="0"/>
                <a:cs typeface="Arial" panose="020B0604020202020204" pitchFamily="34" charset="0"/>
              </a:rPr>
              <a:t>Suprabone</a:t>
            </a:r>
            <a:r>
              <a:rPr lang="en-US" sz="1800" i="1" dirty="0">
                <a:latin typeface="Arial" panose="020B0604020202020204" pitchFamily="34" charset="0"/>
                <a:cs typeface="Arial" panose="020B0604020202020204" pitchFamily="34" charset="0"/>
              </a:rPr>
              <a:t> expressed willingness to help her and the discussion was exploration of different options</a:t>
            </a:r>
            <a:endParaRPr lang="en-US" sz="1800" dirty="0">
              <a:latin typeface="Arial" panose="020B0604020202020204" pitchFamily="34" charset="0"/>
              <a:cs typeface="Arial" panose="020B0604020202020204" pitchFamily="34" charset="0"/>
            </a:endParaRPr>
          </a:p>
          <a:p>
            <a:pPr marL="0" indent="0">
              <a:lnSpc>
                <a:spcPct val="100000"/>
              </a:lnSpc>
              <a:buNone/>
            </a:pPr>
            <a:r>
              <a:rPr lang="en-US" sz="1400" dirty="0"/>
              <a:t>Vincent, C., Young, M., &amp; Phillips, A. (1994). Why do people sue doctors? A study of patients and relatives taking legal action. (1994) 343(8913) </a:t>
            </a:r>
            <a:r>
              <a:rPr lang="en-US" sz="1400" i="1" dirty="0"/>
              <a:t>Lancet</a:t>
            </a:r>
            <a:r>
              <a:rPr lang="en-US" sz="1400" dirty="0"/>
              <a:t> 1609</a:t>
            </a:r>
            <a:endParaRPr lang="en-US" sz="1400" dirty="0"/>
          </a:p>
          <a:p>
            <a:pPr>
              <a:lnSpc>
                <a:spcPct val="100000"/>
              </a:lnSpc>
            </a:pPr>
            <a:endParaRPr lang="en-US" sz="1400" dirty="0"/>
          </a:p>
        </p:txBody>
      </p:sp>
      <p:cxnSp>
        <p:nvCxnSpPr>
          <p:cNvPr id="17" name="Straight Connector 16"/>
          <p:cNvCxnSpPr>
            <a:cxnSpLocks noGrp="1" noRot="1" noChangeAspect="1" noMove="1" noResize="1" noEditPoints="1" noAdjustHandles="1" noChangeArrowheads="1" noChangeShapeType="1"/>
          </p:cNvCxnSpPr>
          <p:nvPr/>
        </p:nvCxnSpPr>
        <p:spPr>
          <a:xfrm flipV="1">
            <a:off x="4223541" y="723900"/>
            <a:ext cx="15948" cy="545007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834" y="119920"/>
            <a:ext cx="12083166" cy="944381"/>
          </a:xfrm>
        </p:spPr>
        <p:txBody>
          <a:bodyPr>
            <a:normAutofit fontScale="90000"/>
          </a:bodyPr>
          <a:lstStyle/>
          <a:p>
            <a:r>
              <a:rPr lang="en-US" b="1" dirty="0"/>
              <a:t>Why mediation? What objectives do different parties want to achieve?</a:t>
            </a:r>
            <a:br>
              <a:rPr lang="en-US" dirty="0"/>
            </a:br>
            <a:endParaRPr lang="en-US" dirty="0"/>
          </a:p>
        </p:txBody>
      </p:sp>
      <p:graphicFrame>
        <p:nvGraphicFramePr>
          <p:cNvPr id="5" name="Content Placeholder 2"/>
          <p:cNvGraphicFramePr>
            <a:graphicFrameLocks noGrp="1"/>
          </p:cNvGraphicFramePr>
          <p:nvPr>
            <p:ph idx="1"/>
          </p:nvPr>
        </p:nvGraphicFramePr>
        <p:xfrm>
          <a:off x="1" y="1289154"/>
          <a:ext cx="12083166" cy="5568846"/>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rgbClr val="FFFFFF"/>
              </a:solidFill>
              <a:effectLst/>
              <a:uLnTx/>
              <a:uFillTx/>
              <a:latin typeface="Calisto MT" panose="02040603050505030304"/>
              <a:ea typeface="+mn-ea"/>
              <a:cs typeface="+mn-cs"/>
            </a:endParaRPr>
          </a:p>
        </p:txBody>
      </p:sp>
      <p:cxnSp>
        <p:nvCxnSpPr>
          <p:cNvPr id="17" name="Straight Connector 16"/>
          <p:cNvCxnSpPr>
            <a:cxnSpLocks noGrp="1" noRot="1" noChangeAspect="1" noMove="1" noResize="1" noEditPoints="1" noAdjustHandles="1" noChangeArrowheads="1" noChangeShapeType="1"/>
          </p:cNvCxnSpPr>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a:cxnSpLocks noGrp="1" noRot="1" noChangeAspect="1" noMove="1" noResize="1" noEditPoints="1" noAdjustHandles="1" noChangeArrowheads="1" noChangeShapeType="1"/>
          </p:cNvCxnSpPr>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32503" y="1173430"/>
            <a:ext cx="2415825" cy="3479966"/>
          </a:xfrm>
        </p:spPr>
        <p:txBody>
          <a:bodyPr>
            <a:normAutofit fontScale="90000"/>
          </a:bodyPr>
          <a:lstStyle/>
          <a:p>
            <a:pPr>
              <a:lnSpc>
                <a:spcPct val="90000"/>
              </a:lnSpc>
            </a:pPr>
            <a:r>
              <a:rPr lang="en-US" sz="3100" b="1" dirty="0"/>
              <a:t>Can mediation fill the gaps of disciplinary hearing or litigation?</a:t>
            </a:r>
            <a:br>
              <a:rPr lang="en-US" sz="3100" dirty="0"/>
            </a:br>
            <a:endParaRPr lang="en-US" sz="3100" dirty="0"/>
          </a:p>
        </p:txBody>
      </p:sp>
      <p:sp>
        <p:nvSpPr>
          <p:cNvPr id="3" name="Content Placeholder 2"/>
          <p:cNvSpPr>
            <a:spLocks noGrp="1"/>
          </p:cNvSpPr>
          <p:nvPr>
            <p:ph idx="1"/>
          </p:nvPr>
        </p:nvSpPr>
        <p:spPr>
          <a:xfrm>
            <a:off x="2458192" y="723900"/>
            <a:ext cx="9733807" cy="6134100"/>
          </a:xfrm>
        </p:spPr>
        <p:txBody>
          <a:bodyPr>
            <a:normAutofit lnSpcReduction="10000"/>
          </a:bodyPr>
          <a:lstStyle/>
          <a:p>
            <a:pPr lvl="0">
              <a:lnSpc>
                <a:spcPct val="100000"/>
              </a:lnSpc>
            </a:pPr>
            <a:r>
              <a:rPr lang="en-US" sz="1800" dirty="0">
                <a:latin typeface="Arial" panose="020B0604020202020204" pitchFamily="34" charset="0"/>
                <a:cs typeface="Arial" panose="020B0604020202020204" pitchFamily="34" charset="0"/>
              </a:rPr>
              <a:t>Less defensive/assertive as in formal litigation proceeding.</a:t>
            </a:r>
            <a:endParaRPr lang="en-US" sz="1800" dirty="0">
              <a:latin typeface="Arial" panose="020B0604020202020204" pitchFamily="34" charset="0"/>
              <a:cs typeface="Arial" panose="020B0604020202020204" pitchFamily="34" charset="0"/>
            </a:endParaRPr>
          </a:p>
          <a:p>
            <a:pPr lvl="0">
              <a:lnSpc>
                <a:spcPct val="100000"/>
              </a:lnSpc>
            </a:pPr>
            <a:r>
              <a:rPr lang="en-US" sz="1800" dirty="0">
                <a:latin typeface="Arial" panose="020B0604020202020204" pitchFamily="34" charset="0"/>
                <a:cs typeface="Arial" panose="020B0604020202020204" pitchFamily="34" charset="0"/>
              </a:rPr>
              <a:t>Opportunity to examine the underlying conflict through direct communication to allow better understanding why certain clinical decisions were made and grievances and sufferings of complainant (</a:t>
            </a:r>
            <a:r>
              <a:rPr lang="en-US" sz="1800" i="1" dirty="0">
                <a:latin typeface="Arial" panose="020B0604020202020204" pitchFamily="34" charset="0"/>
                <a:cs typeface="Arial" panose="020B0604020202020204" pitchFamily="34" charset="0"/>
              </a:rPr>
              <a:t>mis-judgement of needs rather than negligence</a:t>
            </a:r>
            <a:r>
              <a:rPr lang="en-US" sz="1800" dirty="0">
                <a:latin typeface="Arial" panose="020B0604020202020204" pitchFamily="34" charset="0"/>
                <a:cs typeface="Arial" panose="020B0604020202020204" pitchFamily="34" charset="0"/>
              </a:rPr>
              <a:t>).</a:t>
            </a:r>
            <a:endParaRPr lang="en-US" sz="1800" dirty="0">
              <a:latin typeface="Arial" panose="020B0604020202020204" pitchFamily="34" charset="0"/>
              <a:cs typeface="Arial" panose="020B0604020202020204" pitchFamily="34" charset="0"/>
            </a:endParaRPr>
          </a:p>
          <a:p>
            <a:pPr lvl="0">
              <a:lnSpc>
                <a:spcPct val="100000"/>
              </a:lnSpc>
            </a:pPr>
            <a:r>
              <a:rPr lang="en-US" sz="1800" dirty="0">
                <a:latin typeface="Arial" panose="020B0604020202020204" pitchFamily="34" charset="0"/>
                <a:cs typeface="Arial" panose="020B0604020202020204" pitchFamily="34" charset="0"/>
              </a:rPr>
              <a:t>More open dialogue without prejudice to allow true and sincere reflections from both sides (</a:t>
            </a:r>
            <a:r>
              <a:rPr lang="en-US" sz="1800" i="1" dirty="0">
                <a:latin typeface="Arial" panose="020B0604020202020204" pitchFamily="34" charset="0"/>
                <a:cs typeface="Arial" panose="020B0604020202020204" pitchFamily="34" charset="0"/>
              </a:rPr>
              <a:t>Halsey v Milton Keynes NHS Trust).</a:t>
            </a:r>
            <a:endParaRPr lang="en-US" sz="1800" dirty="0">
              <a:latin typeface="Arial" panose="020B0604020202020204" pitchFamily="34" charset="0"/>
              <a:cs typeface="Arial" panose="020B0604020202020204" pitchFamily="34" charset="0"/>
            </a:endParaRPr>
          </a:p>
          <a:p>
            <a:pPr lvl="0">
              <a:lnSpc>
                <a:spcPct val="100000"/>
              </a:lnSpc>
            </a:pPr>
            <a:r>
              <a:rPr lang="en-US" sz="1800" dirty="0">
                <a:latin typeface="Arial" panose="020B0604020202020204" pitchFamily="34" charset="0"/>
                <a:cs typeface="Arial" panose="020B0604020202020204" pitchFamily="34" charset="0"/>
              </a:rPr>
              <a:t>Possibility of conciliation as open-ended exchange can enable deeper understanding of values and culture (</a:t>
            </a:r>
            <a:r>
              <a:rPr lang="en-US" sz="1800" i="1" dirty="0">
                <a:latin typeface="Arial" panose="020B0604020202020204" pitchFamily="34" charset="0"/>
                <a:cs typeface="Arial" panose="020B0604020202020204" pitchFamily="34" charset="0"/>
              </a:rPr>
              <a:t>bio-ethical issues</a:t>
            </a:r>
            <a:r>
              <a:rPr lang="en-US" sz="1800" dirty="0">
                <a:latin typeface="Arial" panose="020B0604020202020204" pitchFamily="34" charset="0"/>
                <a:cs typeface="Arial" panose="020B0604020202020204" pitchFamily="34" charset="0"/>
              </a:rPr>
              <a:t>)</a:t>
            </a:r>
            <a:r>
              <a:rPr lang="en-US" sz="1800" i="1" dirty="0">
                <a:latin typeface="Arial" panose="020B0604020202020204" pitchFamily="34" charset="0"/>
                <a:cs typeface="Arial" panose="020B0604020202020204" pitchFamily="34" charset="0"/>
              </a:rPr>
              <a:t>.</a:t>
            </a:r>
            <a:endParaRPr lang="en-US" sz="1800" dirty="0">
              <a:latin typeface="Arial" panose="020B0604020202020204" pitchFamily="34" charset="0"/>
              <a:cs typeface="Arial" panose="020B0604020202020204" pitchFamily="34" charset="0"/>
            </a:endParaRPr>
          </a:p>
          <a:p>
            <a:pPr lvl="0">
              <a:lnSpc>
                <a:spcPct val="100000"/>
              </a:lnSpc>
            </a:pPr>
            <a:r>
              <a:rPr lang="en-US" sz="1800" dirty="0">
                <a:latin typeface="Arial" panose="020B0604020202020204" pitchFamily="34" charset="0"/>
                <a:cs typeface="Arial" panose="020B0604020202020204" pitchFamily="34" charset="0"/>
              </a:rPr>
              <a:t>Possibility of no-fault compensation (monetary and non-monetary </a:t>
            </a:r>
            <a:r>
              <a:rPr lang="en-US" sz="1800" i="1" dirty="0">
                <a:latin typeface="Arial" panose="020B0604020202020204" pitchFamily="34" charset="0"/>
                <a:cs typeface="Arial" panose="020B0604020202020204" pitchFamily="34" charset="0"/>
              </a:rPr>
              <a:t>as matters not strictly legal or medical falling outside the jurisdiction of court or disciplinary board</a:t>
            </a:r>
            <a:r>
              <a:rPr lang="en-US" sz="1800" dirty="0">
                <a:latin typeface="Arial" panose="020B0604020202020204" pitchFamily="34" charset="0"/>
                <a:cs typeface="Arial" panose="020B0604020202020204" pitchFamily="34" charset="0"/>
              </a:rPr>
              <a:t>).</a:t>
            </a:r>
            <a:endParaRPr lang="en-US" sz="1800" dirty="0">
              <a:latin typeface="Arial" panose="020B0604020202020204" pitchFamily="34" charset="0"/>
              <a:cs typeface="Arial" panose="020B0604020202020204" pitchFamily="34" charset="0"/>
            </a:endParaRPr>
          </a:p>
          <a:p>
            <a:pPr lvl="0">
              <a:lnSpc>
                <a:spcPct val="100000"/>
              </a:lnSpc>
            </a:pPr>
            <a:r>
              <a:rPr lang="en-US" sz="1800" dirty="0">
                <a:latin typeface="Arial" panose="020B0604020202020204" pitchFamily="34" charset="0"/>
                <a:cs typeface="Arial" panose="020B0604020202020204" pitchFamily="34" charset="0"/>
              </a:rPr>
              <a:t>Mediation cannot replace disciplinary hearings focusing on professional misconduct.</a:t>
            </a:r>
            <a:endParaRPr lang="en-US" sz="1800" dirty="0">
              <a:latin typeface="Arial" panose="020B0604020202020204" pitchFamily="34" charset="0"/>
              <a:cs typeface="Arial" panose="020B0604020202020204" pitchFamily="34" charset="0"/>
            </a:endParaRPr>
          </a:p>
          <a:p>
            <a:pPr marL="0" indent="0" fontAlgn="base">
              <a:lnSpc>
                <a:spcPct val="100000"/>
              </a:lnSpc>
              <a:buNone/>
            </a:pPr>
            <a:r>
              <a:rPr lang="en-US" sz="1800" b="1" i="1" dirty="0">
                <a:latin typeface="Arial" panose="020B0604020202020204" pitchFamily="34" charset="0"/>
                <a:cs typeface="Arial" panose="020B0604020202020204" pitchFamily="34" charset="0"/>
              </a:rPr>
              <a:t>Halsey v Milton Keynes General NHS Trust</a:t>
            </a:r>
            <a:r>
              <a:rPr lang="en-US" sz="1800" b="1" dirty="0">
                <a:latin typeface="Arial" panose="020B0604020202020204" pitchFamily="34" charset="0"/>
                <a:cs typeface="Arial" panose="020B0604020202020204" pitchFamily="34" charset="0"/>
              </a:rPr>
              <a:t> [2004] 3 Costs LR 393</a:t>
            </a:r>
            <a:endParaRPr lang="en-US" sz="1800" b="1" dirty="0">
              <a:latin typeface="Arial" panose="020B0604020202020204" pitchFamily="34" charset="0"/>
              <a:cs typeface="Arial" panose="020B0604020202020204" pitchFamily="34" charset="0"/>
            </a:endParaRPr>
          </a:p>
          <a:p>
            <a:pPr marL="0" indent="0" fontAlgn="base">
              <a:lnSpc>
                <a:spcPct val="100000"/>
              </a:lnSpc>
              <a:buNone/>
            </a:pPr>
            <a:r>
              <a:rPr lang="en-US" sz="1800" i="1" dirty="0">
                <a:latin typeface="Arial" panose="020B0604020202020204" pitchFamily="34" charset="0"/>
                <a:cs typeface="Arial" panose="020B0604020202020204" pitchFamily="34" charset="0"/>
              </a:rPr>
              <a:t>The mediation process allows open dialogue of both parties. The defendant did not adopt defensive and assertive approach, </a:t>
            </a:r>
            <a:endParaRPr lang="en-US" sz="1800" i="1" dirty="0">
              <a:latin typeface="Arial" panose="020B0604020202020204" pitchFamily="34" charset="0"/>
              <a:cs typeface="Arial" panose="020B0604020202020204" pitchFamily="34" charset="0"/>
            </a:endParaRPr>
          </a:p>
          <a:p>
            <a:pPr marL="0" indent="0" fontAlgn="base">
              <a:lnSpc>
                <a:spcPct val="100000"/>
              </a:lnSpc>
              <a:buNone/>
            </a:pPr>
            <a:r>
              <a:rPr lang="en-US" sz="1800" i="1" dirty="0">
                <a:latin typeface="Arial" panose="020B0604020202020204" pitchFamily="34" charset="0"/>
                <a:cs typeface="Arial" panose="020B0604020202020204" pitchFamily="34" charset="0"/>
              </a:rPr>
              <a:t>The claimant would also understand the position of defendant why it has taken time to produce required information and the needs of independent examination.  </a:t>
            </a:r>
            <a:endParaRPr lang="en-US" sz="1800" i="1" dirty="0">
              <a:latin typeface="Arial" panose="020B0604020202020204" pitchFamily="34" charset="0"/>
              <a:cs typeface="Arial" panose="020B0604020202020204" pitchFamily="34" charset="0"/>
            </a:endParaRPr>
          </a:p>
          <a:p>
            <a:pPr marL="0" indent="0" fontAlgn="base">
              <a:lnSpc>
                <a:spcPct val="100000"/>
              </a:lnSpc>
              <a:buNone/>
            </a:pPr>
            <a:r>
              <a:rPr lang="en-US" sz="1800" i="1" dirty="0">
                <a:latin typeface="Arial" panose="020B0604020202020204" pitchFamily="34" charset="0"/>
                <a:cs typeface="Arial" panose="020B0604020202020204" pitchFamily="34" charset="0"/>
              </a:rPr>
              <a:t>Mediation would allow the defendant to express concerns and sympathy of the claimant’s injuries and willing to help the claimant by exploring possible options. I</a:t>
            </a:r>
            <a:endParaRPr lang="en-US" sz="1800" i="1" dirty="0">
              <a:latin typeface="Arial" panose="020B0604020202020204" pitchFamily="34" charset="0"/>
              <a:cs typeface="Arial" panose="020B0604020202020204" pitchFamily="34" charset="0"/>
            </a:endParaRPr>
          </a:p>
          <a:p>
            <a:pPr marL="0" indent="0" fontAlgn="base">
              <a:lnSpc>
                <a:spcPct val="100000"/>
              </a:lnSpc>
              <a:buNone/>
            </a:pPr>
            <a:r>
              <a:rPr lang="en-US" sz="1800" i="1" dirty="0">
                <a:latin typeface="Arial" panose="020B0604020202020204" pitchFamily="34" charset="0"/>
                <a:cs typeface="Arial" panose="020B0604020202020204" pitchFamily="34" charset="0"/>
              </a:rPr>
              <a:t>n this case, sincere reflections form both sides have taken place to reach conciliation.</a:t>
            </a:r>
            <a:endParaRPr lang="en-US" sz="1800" dirty="0">
              <a:latin typeface="Arial" panose="020B0604020202020204" pitchFamily="34" charset="0"/>
              <a:cs typeface="Arial" panose="020B0604020202020204" pitchFamily="34" charset="0"/>
            </a:endParaRPr>
          </a:p>
          <a:p>
            <a:pPr marL="0" indent="0" fontAlgn="base">
              <a:lnSpc>
                <a:spcPct val="100000"/>
              </a:lnSpc>
              <a:buNone/>
            </a:pPr>
            <a:endParaRPr lang="en-US" sz="1400" b="1" dirty="0"/>
          </a:p>
          <a:p>
            <a:pPr marL="0" indent="0">
              <a:lnSpc>
                <a:spcPct val="100000"/>
              </a:lnSpc>
              <a:buNone/>
            </a:pPr>
            <a:endParaRPr lang="en-US" sz="1400" dirty="0"/>
          </a:p>
          <a:p>
            <a:pPr>
              <a:lnSpc>
                <a:spcPct val="100000"/>
              </a:lnSpc>
            </a:pP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09930" y="611299"/>
            <a:ext cx="3008405" cy="4756347"/>
          </a:xfrm>
        </p:spPr>
        <p:txBody>
          <a:bodyPr>
            <a:normAutofit/>
          </a:bodyPr>
          <a:lstStyle/>
          <a:p>
            <a:r>
              <a:rPr lang="en-US" sz="3200" b="1" dirty="0">
                <a:latin typeface="Arial" panose="020B0604020202020204" pitchFamily="34" charset="0"/>
                <a:cs typeface="Arial" panose="020B0604020202020204" pitchFamily="34" charset="0"/>
              </a:rPr>
              <a:t>Dispute issues: negotiable or not</a:t>
            </a:r>
            <a:br>
              <a:rPr lang="en-US" sz="2400" dirty="0"/>
            </a:br>
            <a:endParaRPr lang="en-US" sz="2400" dirty="0"/>
          </a:p>
        </p:txBody>
      </p:sp>
      <p:sp>
        <p:nvSpPr>
          <p:cNvPr id="3" name="Content Placeholder 2"/>
          <p:cNvSpPr>
            <a:spLocks noGrp="1"/>
          </p:cNvSpPr>
          <p:nvPr>
            <p:ph idx="1"/>
          </p:nvPr>
        </p:nvSpPr>
        <p:spPr>
          <a:xfrm>
            <a:off x="3228265" y="104931"/>
            <a:ext cx="8853805" cy="6753069"/>
          </a:xfrm>
        </p:spPr>
        <p:txBody>
          <a:bodyPr>
            <a:normAutofit lnSpcReduction="10000"/>
          </a:bodyPr>
          <a:lstStyle/>
          <a:p>
            <a:pPr lvl="0">
              <a:lnSpc>
                <a:spcPct val="100000"/>
              </a:lnSpc>
            </a:pPr>
            <a:r>
              <a:rPr lang="en-US" sz="2400" dirty="0">
                <a:latin typeface="Arial" panose="020B0604020202020204" pitchFamily="34" charset="0"/>
                <a:cs typeface="Arial" panose="020B0604020202020204" pitchFamily="34" charset="0"/>
              </a:rPr>
              <a:t>Issue of law and facts are not negotiable. Are parties only interested in “win or lose”?</a:t>
            </a:r>
            <a:endParaRPr lang="en-US" sz="2400" dirty="0">
              <a:latin typeface="Arial" panose="020B0604020202020204" pitchFamily="34" charset="0"/>
              <a:cs typeface="Arial" panose="020B0604020202020204" pitchFamily="34" charset="0"/>
            </a:endParaRPr>
          </a:p>
          <a:p>
            <a:pPr lvl="0">
              <a:lnSpc>
                <a:spcPct val="100000"/>
              </a:lnSpc>
            </a:pPr>
            <a:r>
              <a:rPr lang="en-US" sz="2400" dirty="0">
                <a:latin typeface="Arial" panose="020B0604020202020204" pitchFamily="34" charset="0"/>
                <a:cs typeface="Arial" panose="020B0604020202020204" pitchFamily="34" charset="0"/>
              </a:rPr>
              <a:t>Parties’ basic values, beliefs and culture might not be negotiable easily. Open communication would allow thorough understanding of those meanings.</a:t>
            </a:r>
            <a:endParaRPr lang="en-US" sz="2400" dirty="0">
              <a:latin typeface="Arial" panose="020B0604020202020204" pitchFamily="34" charset="0"/>
              <a:cs typeface="Arial" panose="020B0604020202020204" pitchFamily="34" charset="0"/>
            </a:endParaRPr>
          </a:p>
          <a:p>
            <a:pPr lvl="0">
              <a:lnSpc>
                <a:spcPct val="100000"/>
              </a:lnSpc>
            </a:pPr>
            <a:r>
              <a:rPr lang="en-US" sz="2400" dirty="0">
                <a:latin typeface="Arial" panose="020B0604020202020204" pitchFamily="34" charset="0"/>
                <a:cs typeface="Arial" panose="020B0604020202020204" pitchFamily="34" charset="0"/>
              </a:rPr>
              <a:t>Parties’ needs and interests, and policies of healthcare providers might not be negotiated easily- reframing to encourage discussion by expansive approach to identify any shared interests or other possible options.</a:t>
            </a:r>
            <a:endParaRPr lang="en-US" sz="2400" dirty="0">
              <a:latin typeface="Arial" panose="020B0604020202020204" pitchFamily="34" charset="0"/>
              <a:cs typeface="Arial" panose="020B0604020202020204" pitchFamily="34" charset="0"/>
            </a:endParaRPr>
          </a:p>
          <a:p>
            <a:pPr lvl="0">
              <a:lnSpc>
                <a:spcPct val="100000"/>
              </a:lnSpc>
            </a:pPr>
            <a:r>
              <a:rPr lang="en-US" sz="2400" dirty="0">
                <a:latin typeface="Arial" panose="020B0604020202020204" pitchFamily="34" charset="0"/>
                <a:cs typeface="Arial" panose="020B0604020202020204" pitchFamily="34" charset="0"/>
              </a:rPr>
              <a:t>Parties’ habits and character traits are not easily negotiable- engaging third parties help. Any concession?</a:t>
            </a:r>
            <a:endParaRPr lang="en-US" sz="2400" dirty="0">
              <a:latin typeface="Arial" panose="020B0604020202020204" pitchFamily="34" charset="0"/>
              <a:cs typeface="Arial" panose="020B0604020202020204" pitchFamily="34" charset="0"/>
            </a:endParaRPr>
          </a:p>
          <a:p>
            <a:pPr lvl="0">
              <a:lnSpc>
                <a:spcPct val="100000"/>
              </a:lnSpc>
            </a:pPr>
            <a:r>
              <a:rPr lang="en-US" sz="2400" dirty="0">
                <a:latin typeface="Arial" panose="020B0604020202020204" pitchFamily="34" charset="0"/>
                <a:cs typeface="Arial" panose="020B0604020202020204" pitchFamily="34" charset="0"/>
              </a:rPr>
              <a:t>Separation of discussion topics and </a:t>
            </a:r>
            <a:r>
              <a:rPr lang="en-US" sz="2400" i="1" dirty="0" err="1">
                <a:latin typeface="Arial" panose="020B0604020202020204" pitchFamily="34" charset="0"/>
                <a:cs typeface="Arial" panose="020B0604020202020204" pitchFamily="34" charset="0"/>
              </a:rPr>
              <a:t>mediable</a:t>
            </a:r>
            <a:r>
              <a:rPr lang="en-US" sz="2400" dirty="0">
                <a:latin typeface="Arial" panose="020B0604020202020204" pitchFamily="34" charset="0"/>
                <a:cs typeface="Arial" panose="020B0604020202020204" pitchFamily="34" charset="0"/>
              </a:rPr>
              <a:t> issues.</a:t>
            </a:r>
            <a:endParaRPr lang="en-US" sz="2400" dirty="0">
              <a:latin typeface="Arial" panose="020B0604020202020204" pitchFamily="34" charset="0"/>
              <a:cs typeface="Arial" panose="020B0604020202020204" pitchFamily="34" charset="0"/>
            </a:endParaRPr>
          </a:p>
          <a:p>
            <a:pPr marL="0" indent="0">
              <a:lnSpc>
                <a:spcPct val="100000"/>
              </a:lnSpc>
              <a:buNone/>
            </a:pPr>
            <a:r>
              <a:rPr lang="en-US" sz="2400" i="1" dirty="0">
                <a:latin typeface="Arial" panose="020B0604020202020204" pitchFamily="34" charset="0"/>
                <a:cs typeface="Arial" panose="020B0604020202020204" pitchFamily="34" charset="0"/>
              </a:rPr>
              <a:t>In this case, in “win or lose” was not the interest of both parties.  Open communication has helped them to understand both sides’ situations and difficulties, and their needs. The parties managed to come down to </a:t>
            </a:r>
            <a:r>
              <a:rPr lang="en-US" sz="2400" i="1" dirty="0" err="1">
                <a:latin typeface="Arial" panose="020B0604020202020204" pitchFamily="34" charset="0"/>
                <a:cs typeface="Arial" panose="020B0604020202020204" pitchFamily="34" charset="0"/>
              </a:rPr>
              <a:t>mediable</a:t>
            </a:r>
            <a:r>
              <a:rPr lang="en-US" sz="2400" i="1" dirty="0">
                <a:latin typeface="Arial" panose="020B0604020202020204" pitchFamily="34" charset="0"/>
                <a:cs typeface="Arial" panose="020B0604020202020204" pitchFamily="34" charset="0"/>
              </a:rPr>
              <a:t> issues with possible options.</a:t>
            </a:r>
            <a:endParaRPr lang="en-US" sz="2400" dirty="0">
              <a:latin typeface="Arial" panose="020B0604020202020204" pitchFamily="34" charset="0"/>
              <a:cs typeface="Arial" panose="020B0604020202020204" pitchFamily="34" charset="0"/>
            </a:endParaRPr>
          </a:p>
          <a:p>
            <a:pPr marL="0" indent="0">
              <a:lnSpc>
                <a:spcPct val="100000"/>
              </a:lnSpc>
              <a:buNone/>
            </a:pPr>
            <a:endParaRPr lang="en-US" sz="1900" dirty="0"/>
          </a:p>
          <a:p>
            <a:pPr>
              <a:lnSpc>
                <a:spcPct val="100000"/>
              </a:lnSpc>
            </a:pPr>
            <a:endParaRPr lang="en-US" sz="1900" dirty="0"/>
          </a:p>
        </p:txBody>
      </p:sp>
      <p:cxnSp>
        <p:nvCxnSpPr>
          <p:cNvPr id="10" name="Straight Connector 9"/>
          <p:cNvCxnSpPr>
            <a:cxnSpLocks noGrp="1" noRot="1" noChangeAspect="1" noMove="1" noResize="1" noEditPoints="1" noAdjustHandles="1" noChangeArrowheads="1" noChangeShapeType="1"/>
          </p:cNvCxnSpPr>
          <p:nvPr/>
        </p:nvCxnSpPr>
        <p:spPr>
          <a:xfrm flipV="1">
            <a:off x="3228265" y="723900"/>
            <a:ext cx="0" cy="54102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49452" y="1019363"/>
            <a:ext cx="3238325" cy="3977237"/>
          </a:xfrm>
        </p:spPr>
        <p:txBody>
          <a:bodyPr>
            <a:normAutofit/>
          </a:bodyPr>
          <a:lstStyle/>
          <a:p>
            <a:pPr>
              <a:lnSpc>
                <a:spcPct val="90000"/>
              </a:lnSpc>
            </a:pPr>
            <a:r>
              <a:rPr lang="en-US" i="1" dirty="0"/>
              <a:t> </a:t>
            </a:r>
            <a:br>
              <a:rPr lang="en-US" dirty="0"/>
            </a:br>
            <a:r>
              <a:rPr lang="en-US" b="1" dirty="0"/>
              <a:t>Setting the agenda: </a:t>
            </a:r>
            <a:r>
              <a:rPr lang="en-US" b="1" dirty="0" err="1"/>
              <a:t>prioritising</a:t>
            </a:r>
            <a:r>
              <a:rPr lang="en-US" b="1" dirty="0"/>
              <a:t> multiple issues</a:t>
            </a:r>
            <a:br>
              <a:rPr lang="en-US" dirty="0"/>
            </a:br>
            <a:endParaRPr lang="en-US" dirty="0"/>
          </a:p>
        </p:txBody>
      </p:sp>
      <p:cxnSp>
        <p:nvCxnSpPr>
          <p:cNvPr id="11" name="Straight Connector 10"/>
          <p:cNvCxnSpPr>
            <a:cxnSpLocks noGrp="1" noRot="1" noChangeAspect="1" noMove="1" noResize="1" noEditPoints="1" noAdjustHandles="1" noChangeArrowheads="1" noChangeShapeType="1"/>
          </p:cNvCxnSpPr>
          <p:nvPr/>
        </p:nvCxnSpPr>
        <p:spPr>
          <a:xfrm>
            <a:off x="800100" y="723900"/>
            <a:ext cx="15240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p:cNvGraphicFramePr>
            <a:graphicFrameLocks noGrp="1"/>
          </p:cNvGraphicFramePr>
          <p:nvPr>
            <p:ph idx="1"/>
          </p:nvPr>
        </p:nvGraphicFramePr>
        <p:xfrm>
          <a:off x="3387777" y="179913"/>
          <a:ext cx="8654771" cy="6678087"/>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0635" y="106878"/>
            <a:ext cx="10691265" cy="1721922"/>
          </a:xfrm>
        </p:spPr>
        <p:txBody>
          <a:bodyPr>
            <a:normAutofit/>
          </a:bodyPr>
          <a:lstStyle/>
          <a:p>
            <a:r>
              <a:rPr lang="en-US" b="1" dirty="0"/>
              <a:t>Facilitate the process</a:t>
            </a:r>
            <a:br>
              <a:rPr lang="en-US" dirty="0"/>
            </a:br>
            <a:endParaRPr lang="en-US" dirty="0"/>
          </a:p>
        </p:txBody>
      </p:sp>
      <p:graphicFrame>
        <p:nvGraphicFramePr>
          <p:cNvPr id="5" name="Content Placeholder 2"/>
          <p:cNvGraphicFramePr>
            <a:graphicFrameLocks noGrp="1"/>
          </p:cNvGraphicFramePr>
          <p:nvPr>
            <p:ph idx="1"/>
          </p:nvPr>
        </p:nvGraphicFramePr>
        <p:xfrm>
          <a:off x="0" y="779489"/>
          <a:ext cx="12053455" cy="6078511"/>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Connector 18"/>
          <p:cNvCxnSpPr>
            <a:cxnSpLocks noGrp="1" noRot="1" noChangeAspect="1" noMove="1" noResize="1" noEditPoints="1" noAdjustHandles="1" noChangeArrowheads="1" noChangeShapeType="1"/>
          </p:cNvCxnSpPr>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a:cxnSpLocks noGrp="1" noRot="1" noChangeAspect="1" noMove="1" noResize="1" noEditPoints="1" noAdjustHandles="1" noChangeArrowheads="1" noChangeShapeType="1"/>
          </p:cNvCxnSpPr>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p:cNvGraphicFramePr>
            <a:graphicFrameLocks noGrp="1"/>
          </p:cNvGraphicFramePr>
          <p:nvPr>
            <p:ph idx="1"/>
          </p:nvPr>
        </p:nvGraphicFramePr>
        <p:xfrm>
          <a:off x="209862" y="0"/>
          <a:ext cx="11982138" cy="6858000"/>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p:cNvCxnSpPr>
            <a:cxnSpLocks noGrp="1" noRot="1" noChangeAspect="1" noMove="1" noResize="1" noEditPoints="1" noAdjustHandles="1" noChangeArrowheads="1" noChangeShapeType="1"/>
          </p:cNvCxnSpPr>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a:cxnSpLocks noGrp="1" noRot="1" noChangeAspect="1" noMove="1" noResize="1" noEditPoints="1" noAdjustHandles="1" noChangeArrowheads="1" noChangeShapeType="1"/>
          </p:cNvCxnSpPr>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p:cNvGraphicFramePr>
            <a:graphicFrameLocks noGrp="1"/>
          </p:cNvGraphicFramePr>
          <p:nvPr>
            <p:ph idx="1"/>
          </p:nvPr>
        </p:nvGraphicFramePr>
        <p:xfrm>
          <a:off x="-1" y="119922"/>
          <a:ext cx="11962151" cy="6565691"/>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sld>
</file>

<file path=ppt/theme/theme1.xml><?xml version="1.0" encoding="utf-8"?>
<a:theme xmlns:a="http://schemas.openxmlformats.org/drawingml/2006/main" name="ChronicleVTI">
  <a:themeElements>
    <a:clrScheme name="Chronicle">
      <a:dk1>
        <a:srgbClr val="000000"/>
      </a:dk1>
      <a:lt1>
        <a:srgbClr val="FFFFFF"/>
      </a:lt1>
      <a:dk2>
        <a:srgbClr val="1C1C32"/>
      </a:dk2>
      <a:lt2>
        <a:srgbClr val="F8F4F1"/>
      </a:lt2>
      <a:accent1>
        <a:srgbClr val="734B67"/>
      </a:accent1>
      <a:accent2>
        <a:srgbClr val="959EBB"/>
      </a:accent2>
      <a:accent3>
        <a:srgbClr val="596781"/>
      </a:accent3>
      <a:accent4>
        <a:srgbClr val="7F6E8C"/>
      </a:accent4>
      <a:accent5>
        <a:srgbClr val="DB9A8F"/>
      </a:accent5>
      <a:accent6>
        <a:srgbClr val="C29AB1"/>
      </a:accent6>
      <a:hlink>
        <a:srgbClr val="778BA2"/>
      </a:hlink>
      <a:folHlink>
        <a:srgbClr val="A27C99"/>
      </a:folHlink>
    </a:clrScheme>
    <a:fontScheme name="Univers Calisto">
      <a:majorFont>
        <a:latin typeface="Univers Condensed"/>
        <a:ea typeface=""/>
        <a:cs typeface=""/>
      </a:majorFont>
      <a:minorFont>
        <a:latin typeface="Calisto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w="12700" cap="flat" cmpd="sng" algn="ctr">
          <a:noFill/>
          <a:prstDash val="solid"/>
          <a:miter lim="800000"/>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4592</Words>
  <Application>WPS Presentation</Application>
  <PresentationFormat>Widescreen</PresentationFormat>
  <Paragraphs>65</Paragraphs>
  <Slides>10</Slides>
  <Notes>0</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10</vt:i4>
      </vt:variant>
    </vt:vector>
  </HeadingPairs>
  <TitlesOfParts>
    <vt:vector size="21" baseType="lpstr">
      <vt:lpstr>Arial</vt:lpstr>
      <vt:lpstr>SimSun</vt:lpstr>
      <vt:lpstr>Wingdings</vt:lpstr>
      <vt:lpstr>Calisto MT</vt:lpstr>
      <vt:lpstr>Univers Condensed</vt:lpstr>
      <vt:lpstr>Segoe Print</vt:lpstr>
      <vt:lpstr>Microsoft YaHei</vt:lpstr>
      <vt:lpstr>Arial Unicode MS</vt:lpstr>
      <vt:lpstr>Calibri</vt:lpstr>
      <vt:lpstr>Calisto MT</vt:lpstr>
      <vt:lpstr>ChronicleVTI</vt:lpstr>
      <vt:lpstr>香港法律暨翻譯學會  潘慧儀博士紀念講座  調解於香港輕微醫療事故中的應用  Mediation for Minor Healthcare Dispute</vt:lpstr>
      <vt:lpstr>Why ADR for healthcare disputes? </vt:lpstr>
      <vt:lpstr>Why mediation? What objectives do different parties want to achieve? </vt:lpstr>
      <vt:lpstr>Can mediation fill the gaps of disciplinary hearing or litigation? </vt:lpstr>
      <vt:lpstr>Dispute issues: negotiable or not </vt:lpstr>
      <vt:lpstr>  Setting the agenda: prioritising multiple issues </vt:lpstr>
      <vt:lpstr>Facilitate the process </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Albert Lee</dc:creator>
  <cp:lastModifiedBy>RSL01</cp:lastModifiedBy>
  <cp:revision>8</cp:revision>
  <dcterms:created xsi:type="dcterms:W3CDTF">2026-06-16T08:48:00Z</dcterms:created>
  <dcterms:modified xsi:type="dcterms:W3CDTF">2026-06-22T10:02:00Z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3CA338CDBCF141FF9DC13FC760C00A04_13</vt:lpwstr>
  </property>
  <property fmtid="{D5CDD505-2E9C-101B-9397-08002B2CF9AE}" pid="3" name="KSOProductBuildVer">
    <vt:lpwstr>1033-12.2.0.23196</vt:lpwstr>
  </property>
</Properties>
</file>