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8"/>
    <p:restoredTop sz="94610"/>
  </p:normalViewPr>
  <p:slideViewPr>
    <p:cSldViewPr snapToGrid="0" snapToObjects="1">
      <p:cViewPr varScale="1">
        <p:scale>
          <a:sx n="164" d="100"/>
          <a:sy n="164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25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875" y="142875"/>
            <a:ext cx="1560212" cy="10501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FFFFFF">
                    <a:alpha val="10000"/>
                  </a:srgbClr>
                </a:solidFill>
                <a:latin typeface="monospace" pitchFamily="34" charset="0"/>
                <a:ea typeface="monospace" pitchFamily="34" charset="-122"/>
                <a:cs typeface="monospace" pitchFamily="34" charset="-120"/>
              </a:rPr>
              <a:t>01001101 01100001 01100011
01101000 01101001 01101110
01100101 00100000 01010100
01110010 01100001 01101110
01110011 01101100 01100001
01110100 01101001 01101111
01101110</a:t>
            </a:r>
            <a:endParaRPr lang="en-US" sz="750" dirty="0"/>
          </a:p>
        </p:txBody>
      </p:sp>
      <p:sp>
        <p:nvSpPr>
          <p:cNvPr id="4" name="Shape 1"/>
          <p:cNvSpPr/>
          <p:nvPr/>
        </p:nvSpPr>
        <p:spPr>
          <a:xfrm rot="1080000">
            <a:off x="2682745" y="-667614"/>
            <a:ext cx="28575" cy="6172200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28625" y="885881"/>
            <a:ext cx="2800350" cy="3371738"/>
          </a:xfrm>
          <a:prstGeom prst="rect">
            <a:avLst/>
          </a:prstGeom>
          <a:solidFill>
            <a:srgbClr val="1B3B36">
              <a:alpha val="90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14375" y="1200206"/>
            <a:ext cx="2228850" cy="2743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机器能
复制人类的
创造力吗？</a:t>
            </a:r>
            <a:endParaRPr lang="en-US" sz="3300" dirty="0"/>
          </a:p>
        </p:txBody>
      </p:sp>
      <p:sp>
        <p:nvSpPr>
          <p:cNvPr id="7" name="Shape 4"/>
          <p:cNvSpPr/>
          <p:nvPr/>
        </p:nvSpPr>
        <p:spPr>
          <a:xfrm>
            <a:off x="5698927" y="776858"/>
            <a:ext cx="2902148" cy="2419945"/>
          </a:xfrm>
          <a:prstGeom prst="rect">
            <a:avLst/>
          </a:prstGeom>
          <a:solidFill>
            <a:srgbClr val="FFFFFF">
              <a:alpha val="90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026041" y="1045831"/>
            <a:ext cx="2273498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1700" dirty="0">
                <a:solidFill>
                  <a:srgbClr val="1B3B3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以文学翻译为镜——
AI的边界与人类智慧的
不可替代性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207262" y="2320175"/>
            <a:ext cx="2102927" cy="748795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1250" dirty="0" err="1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梁定邦</a:t>
            </a:r>
            <a:r>
              <a:rPr lang="en-US" sz="12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</a:t>
            </a:r>
            <a:r>
              <a:rPr lang="en-US" sz="1250" dirty="0" err="1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资深大律师</a:t>
            </a:r>
            <a:endParaRPr lang="en-US" sz="1250" dirty="0">
              <a:solidFill>
                <a:srgbClr val="374151"/>
              </a:solidFill>
              <a:latin typeface="Playfair Display" pitchFamily="34" charset="0"/>
              <a:ea typeface="Playfair Display" pitchFamily="34" charset="-122"/>
              <a:cs typeface="Playfair Display" pitchFamily="34" charset="-120"/>
            </a:endParaRPr>
          </a:p>
          <a:p>
            <a:pPr marL="0" indent="0" algn="r">
              <a:buNone/>
            </a:pPr>
            <a:endParaRPr lang="en-US" sz="1250" dirty="0">
              <a:solidFill>
                <a:srgbClr val="374151"/>
              </a:solidFill>
              <a:latin typeface="Playfair Display" pitchFamily="34" charset="0"/>
            </a:endParaRPr>
          </a:p>
          <a:p>
            <a:pPr marL="0" indent="0" algn="r">
              <a:buNone/>
            </a:pPr>
            <a:r>
              <a:rPr lang="en-US" sz="1250" dirty="0" err="1">
                <a:solidFill>
                  <a:srgbClr val="374151"/>
                </a:solidFill>
                <a:latin typeface="Playfair Display" pitchFamily="34" charset="0"/>
              </a:rPr>
              <a:t>亚洲国际法研究院</a:t>
            </a:r>
            <a:r>
              <a:rPr lang="zh-CN" altLang="en-US" sz="1250" dirty="0">
                <a:solidFill>
                  <a:srgbClr val="374151"/>
                </a:solidFill>
                <a:latin typeface="Playfair Display" pitchFamily="34" charset="0"/>
              </a:rPr>
              <a:t> 主席</a:t>
            </a:r>
            <a:endParaRPr lang="en-US" sz="12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A21A98-D28A-1950-06A0-02B8231E4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96" y="4057291"/>
            <a:ext cx="2156865" cy="7613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360034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人类翻译（辜正坤）：在中文中重铸诗魂</a:t>
            </a:r>
            <a:endParaRPr lang="en-US" sz="2100" dirty="0"/>
          </a:p>
        </p:txBody>
      </p:sp>
      <p:sp>
        <p:nvSpPr>
          <p:cNvPr id="4" name="Shape 1"/>
          <p:cNvSpPr/>
          <p:nvPr/>
        </p:nvSpPr>
        <p:spPr>
          <a:xfrm>
            <a:off x="571500" y="895815"/>
            <a:ext cx="8001000" cy="194343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14375" y="824378"/>
            <a:ext cx="310753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4400" dirty="0">
                <a:solidFill>
                  <a:srgbClr val="D96C06">
                    <a:alpha val="2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“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2771775" y="1074409"/>
            <a:ext cx="3600450" cy="12344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12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从前一个阴郁的</a:t>
            </a:r>
            <a:r>
              <a:rPr lang="en-US" sz="12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子夜</a:t>
            </a:r>
            <a:r>
              <a:rPr lang="en-US" sz="12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，我独自沉思，</a:t>
            </a:r>
            <a:r>
              <a:rPr lang="en-US" sz="12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慵懒疲竭</a:t>
            </a:r>
            <a:r>
              <a:rPr lang="en-US" sz="12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，
沉思许多古怪而离奇、早已被人遗忘的传闻——
当我开始打盹，几乎入睡，突然传来一阵轻擂，
仿佛有人在轻轻叩击，</a:t>
            </a:r>
            <a:r>
              <a:rPr lang="en-US" sz="12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轻轻叩击</a:t>
            </a:r>
            <a:r>
              <a:rPr lang="en-US" sz="12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我的房门。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57250" y="2415983"/>
            <a:ext cx="74295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950" i="1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 译者：辜正坤 (2014)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1500" y="2960694"/>
            <a:ext cx="8001000" cy="24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译者做了什么？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71500" y="3316095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3476830"/>
            <a:ext cx="171450" cy="1714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57263" y="3458970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意象选择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714375" y="3859020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"子夜"替代"午夜"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714375" y="4117981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选用古典诗词意象，成功营造出更深沉、更具哥特色彩的文学氛围。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3286125" y="3316095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476830"/>
            <a:ext cx="171450" cy="1714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671888" y="3458970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节奏重构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3429000" y="3859020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"慵懒疲竭"四字格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3429000" y="4117981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创造了强烈的内部节奏感，在中文中完美重建了原诗扬抑格的沉重感。</a:t>
            </a:r>
            <a:endParaRPr lang="en-US" sz="850" dirty="0"/>
          </a:p>
        </p:txBody>
      </p:sp>
      <p:sp>
        <p:nvSpPr>
          <p:cNvPr id="19" name="Shape 14"/>
          <p:cNvSpPr/>
          <p:nvPr/>
        </p:nvSpPr>
        <p:spPr>
          <a:xfrm>
            <a:off x="6000750" y="3316095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25" y="3476830"/>
            <a:ext cx="214313" cy="17145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429375" y="3458970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声音传递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6143625" y="3859020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"轻轻叩击，轻轻叩击"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6143625" y="4117981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保留了原诗的叠加重复，将声音带来的压抑与恐惧感精准传递给读者。</a:t>
            </a:r>
            <a:endParaRPr lang="en-US" sz="850" dirty="0"/>
          </a:p>
        </p:txBody>
      </p:sp>
      <p:sp>
        <p:nvSpPr>
          <p:cNvPr id="24" name="Shape 18"/>
          <p:cNvSpPr/>
          <p:nvPr/>
        </p:nvSpPr>
        <p:spPr>
          <a:xfrm>
            <a:off x="571500" y="4805176"/>
            <a:ext cx="8001000" cy="600075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813" y="4948051"/>
            <a:ext cx="257175" cy="25717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185863" y="4969483"/>
            <a:ext cx="550247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结论：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辜正坤不是在翻译词语，他是在</a:t>
            </a: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用中文写一首新诗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，同时忠实于爱伦·坡的灵魂。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85750"/>
            <a:ext cx="8001000" cy="32573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机器翻译：语义存活，诗魂已逝</a:t>
            </a:r>
            <a:endParaRPr lang="en-US" sz="1900" dirty="0"/>
          </a:p>
        </p:txBody>
      </p:sp>
      <p:sp>
        <p:nvSpPr>
          <p:cNvPr id="4" name="Shape 1"/>
          <p:cNvSpPr/>
          <p:nvPr/>
        </p:nvSpPr>
        <p:spPr>
          <a:xfrm>
            <a:off x="971550" y="790082"/>
            <a:ext cx="7200900" cy="1757363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114425" y="675782"/>
            <a:ext cx="1494830" cy="221456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114425" y="675782"/>
            <a:ext cx="1494830" cy="221456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机器翻译 (GPT / DeepL)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3086100" y="950816"/>
            <a:ext cx="1000125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曾在一个阴郁的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4086225" y="932957"/>
            <a:ext cx="285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午夜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371975" y="950816"/>
            <a:ext cx="285750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，我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657725" y="932957"/>
            <a:ext cx="71437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疲惫虚弱地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372100" y="950816"/>
            <a:ext cx="428625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沉思，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086100" y="1200848"/>
            <a:ext cx="2971800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翻阅许多古怪而好奇的、被遗忘的传说书卷——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086100" y="1429448"/>
            <a:ext cx="2857500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当我点头，几乎要入睡，突然传来一阵轻敲，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086100" y="1658048"/>
            <a:ext cx="2428875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像是有人在轻轻叩击，叩击我的房门。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086100" y="1886648"/>
            <a:ext cx="2955727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“是某个访客，”我喃喃道，“在叩击我的房门——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3086100" y="2115248"/>
            <a:ext cx="714375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仅此而已，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800475" y="2097388"/>
            <a:ext cx="57150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别无他物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371975" y="2115248"/>
            <a:ext cx="137517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。”</a:t>
            </a:r>
            <a:endParaRPr lang="en-US" sz="10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122" y="861520"/>
            <a:ext cx="53578" cy="137127"/>
          </a:xfrm>
          <a:prstGeom prst="rect">
            <a:avLst/>
          </a:prstGeom>
        </p:spPr>
      </p:pic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4247" y="861520"/>
            <a:ext cx="53578" cy="137127"/>
          </a:xfrm>
          <a:prstGeom prst="rect">
            <a:avLst/>
          </a:prstGeom>
        </p:spPr>
      </p:pic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122" y="2025951"/>
            <a:ext cx="53578" cy="137127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571500" y="2668888"/>
            <a:ext cx="2571750" cy="166767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571500" y="2668888"/>
            <a:ext cx="2533659" cy="33039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8"/>
          <p:cNvSpPr/>
          <p:nvPr/>
        </p:nvSpPr>
        <p:spPr>
          <a:xfrm>
            <a:off x="571500" y="2668888"/>
            <a:ext cx="2533659" cy="33039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词汇氛围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678656" y="3149305"/>
            <a:ext cx="321469" cy="176808"/>
          </a:xfrm>
          <a:prstGeom prst="rect">
            <a:avLst/>
          </a:prstGeom>
          <a:solidFill>
            <a:srgbClr val="D96C06">
              <a:alpha val="10000"/>
            </a:srgbClr>
          </a:solidFill>
          <a:ln w="9144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678656" y="3149305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</a:t>
            </a:r>
            <a:endParaRPr lang="en-US" sz="650" dirty="0"/>
          </a:p>
        </p:txBody>
      </p:sp>
      <p:sp>
        <p:nvSpPr>
          <p:cNvPr id="27" name="Text 21"/>
          <p:cNvSpPr/>
          <p:nvPr/>
        </p:nvSpPr>
        <p:spPr>
          <a:xfrm>
            <a:off x="1071563" y="3138590"/>
            <a:ext cx="3143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"午夜"</a:t>
            </a:r>
            <a:endParaRPr lang="en-US" sz="800" dirty="0"/>
          </a:p>
        </p:txBody>
      </p:sp>
      <p:sp>
        <p:nvSpPr>
          <p:cNvPr id="28" name="Text 22"/>
          <p:cNvSpPr/>
          <p:nvPr/>
        </p:nvSpPr>
        <p:spPr>
          <a:xfrm>
            <a:off x="1071563" y="3309314"/>
            <a:ext cx="425053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(日常用词)</a:t>
            </a:r>
            <a:endParaRPr lang="en-US" sz="650" dirty="0"/>
          </a:p>
        </p:txBody>
      </p:sp>
      <p:sp>
        <p:nvSpPr>
          <p:cNvPr id="29" name="Shape 23"/>
          <p:cNvSpPr/>
          <p:nvPr/>
        </p:nvSpPr>
        <p:spPr>
          <a:xfrm>
            <a:off x="678656" y="3560769"/>
            <a:ext cx="321469" cy="176808"/>
          </a:xfrm>
          <a:prstGeom prst="rect">
            <a:avLst/>
          </a:prstGeom>
          <a:solidFill>
            <a:srgbClr val="1B3B36">
              <a:alpha val="10000"/>
            </a:srgbClr>
          </a:solidFill>
          <a:ln w="9144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4"/>
          <p:cNvSpPr/>
          <p:nvPr/>
        </p:nvSpPr>
        <p:spPr>
          <a:xfrm>
            <a:off x="678656" y="3560769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</a:t>
            </a:r>
            <a:endParaRPr lang="en-US" sz="650" dirty="0"/>
          </a:p>
        </p:txBody>
      </p:sp>
      <p:sp>
        <p:nvSpPr>
          <p:cNvPr id="31" name="Text 25"/>
          <p:cNvSpPr/>
          <p:nvPr/>
        </p:nvSpPr>
        <p:spPr>
          <a:xfrm>
            <a:off x="1071563" y="3550053"/>
            <a:ext cx="3143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"子夜"</a:t>
            </a:r>
            <a:endParaRPr lang="en-US" sz="800" dirty="0"/>
          </a:p>
        </p:txBody>
      </p:sp>
      <p:sp>
        <p:nvSpPr>
          <p:cNvPr id="32" name="Text 26"/>
          <p:cNvSpPr/>
          <p:nvPr/>
        </p:nvSpPr>
        <p:spPr>
          <a:xfrm>
            <a:off x="1071563" y="3720778"/>
            <a:ext cx="425053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(古典诗意)</a:t>
            </a:r>
            <a:endParaRPr lang="en-US" sz="650" dirty="0"/>
          </a:p>
        </p:txBody>
      </p:sp>
      <p:sp>
        <p:nvSpPr>
          <p:cNvPr id="33" name="Shape 27"/>
          <p:cNvSpPr/>
          <p:nvPr/>
        </p:nvSpPr>
        <p:spPr>
          <a:xfrm>
            <a:off x="571500" y="3986519"/>
            <a:ext cx="2533659" cy="350044"/>
          </a:xfrm>
          <a:prstGeom prst="rect">
            <a:avLst/>
          </a:prstGeom>
          <a:solidFill>
            <a:srgbClr val="D96C06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8"/>
          <p:cNvSpPr/>
          <p:nvPr/>
        </p:nvSpPr>
        <p:spPr>
          <a:xfrm>
            <a:off x="571500" y="3986519"/>
            <a:ext cx="2533659" cy="14288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29"/>
          <p:cNvSpPr/>
          <p:nvPr/>
        </p:nvSpPr>
        <p:spPr>
          <a:xfrm>
            <a:off x="571500" y="3986519"/>
            <a:ext cx="2533659" cy="35004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哥特氛围削弱</a:t>
            </a:r>
            <a:endParaRPr lang="en-US" sz="800" dirty="0"/>
          </a:p>
        </p:txBody>
      </p:sp>
      <p:sp>
        <p:nvSpPr>
          <p:cNvPr id="36" name="Shape 30"/>
          <p:cNvSpPr/>
          <p:nvPr/>
        </p:nvSpPr>
        <p:spPr>
          <a:xfrm>
            <a:off x="3248034" y="2668888"/>
            <a:ext cx="2590809" cy="166767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1"/>
          <p:cNvSpPr/>
          <p:nvPr/>
        </p:nvSpPr>
        <p:spPr>
          <a:xfrm>
            <a:off x="3267066" y="2668888"/>
            <a:ext cx="2552691" cy="33039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2"/>
          <p:cNvSpPr/>
          <p:nvPr/>
        </p:nvSpPr>
        <p:spPr>
          <a:xfrm>
            <a:off x="3267066" y="2668888"/>
            <a:ext cx="2552691" cy="33039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节奏感</a:t>
            </a:r>
            <a:endParaRPr lang="en-US" sz="900" dirty="0"/>
          </a:p>
        </p:txBody>
      </p:sp>
      <p:sp>
        <p:nvSpPr>
          <p:cNvPr id="39" name="Shape 33"/>
          <p:cNvSpPr/>
          <p:nvPr/>
        </p:nvSpPr>
        <p:spPr>
          <a:xfrm>
            <a:off x="3374222" y="3149305"/>
            <a:ext cx="321469" cy="176808"/>
          </a:xfrm>
          <a:prstGeom prst="rect">
            <a:avLst/>
          </a:prstGeom>
          <a:solidFill>
            <a:srgbClr val="D96C06">
              <a:alpha val="10000"/>
            </a:srgbClr>
          </a:solidFill>
          <a:ln w="9144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4"/>
          <p:cNvSpPr/>
          <p:nvPr/>
        </p:nvSpPr>
        <p:spPr>
          <a:xfrm>
            <a:off x="3374222" y="3149305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</a:t>
            </a:r>
            <a:endParaRPr lang="en-US" sz="650" dirty="0"/>
          </a:p>
        </p:txBody>
      </p:sp>
      <p:sp>
        <p:nvSpPr>
          <p:cNvPr id="41" name="Text 35"/>
          <p:cNvSpPr/>
          <p:nvPr/>
        </p:nvSpPr>
        <p:spPr>
          <a:xfrm>
            <a:off x="3767128" y="3138590"/>
            <a:ext cx="8858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"疲惫虚弱地沉思"</a:t>
            </a:r>
            <a:endParaRPr lang="en-US" sz="800" dirty="0"/>
          </a:p>
        </p:txBody>
      </p:sp>
      <p:sp>
        <p:nvSpPr>
          <p:cNvPr id="42" name="Text 36"/>
          <p:cNvSpPr/>
          <p:nvPr/>
        </p:nvSpPr>
        <p:spPr>
          <a:xfrm>
            <a:off x="3767128" y="3309314"/>
            <a:ext cx="885825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(拗口副词短语)</a:t>
            </a:r>
            <a:endParaRPr lang="en-US" sz="650" dirty="0"/>
          </a:p>
        </p:txBody>
      </p:sp>
      <p:sp>
        <p:nvSpPr>
          <p:cNvPr id="43" name="Shape 37"/>
          <p:cNvSpPr/>
          <p:nvPr/>
        </p:nvSpPr>
        <p:spPr>
          <a:xfrm>
            <a:off x="3374222" y="3560769"/>
            <a:ext cx="321469" cy="176808"/>
          </a:xfrm>
          <a:prstGeom prst="rect">
            <a:avLst/>
          </a:prstGeom>
          <a:solidFill>
            <a:srgbClr val="1B3B36">
              <a:alpha val="10000"/>
            </a:srgbClr>
          </a:solidFill>
          <a:ln w="9144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38"/>
          <p:cNvSpPr/>
          <p:nvPr/>
        </p:nvSpPr>
        <p:spPr>
          <a:xfrm>
            <a:off x="3374222" y="3560769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</a:t>
            </a:r>
            <a:endParaRPr lang="en-US" sz="650" dirty="0"/>
          </a:p>
        </p:txBody>
      </p:sp>
      <p:sp>
        <p:nvSpPr>
          <p:cNvPr id="45" name="Text 39"/>
          <p:cNvSpPr/>
          <p:nvPr/>
        </p:nvSpPr>
        <p:spPr>
          <a:xfrm>
            <a:off x="3767128" y="3550053"/>
            <a:ext cx="5429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"慵懒疲竭"</a:t>
            </a:r>
            <a:endParaRPr lang="en-US" sz="800" dirty="0"/>
          </a:p>
        </p:txBody>
      </p:sp>
      <p:sp>
        <p:nvSpPr>
          <p:cNvPr id="46" name="Text 40"/>
          <p:cNvSpPr/>
          <p:nvPr/>
        </p:nvSpPr>
        <p:spPr>
          <a:xfrm>
            <a:off x="3767128" y="3720778"/>
            <a:ext cx="542925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(四字格)</a:t>
            </a:r>
            <a:endParaRPr lang="en-US" sz="650" dirty="0"/>
          </a:p>
        </p:txBody>
      </p:sp>
      <p:sp>
        <p:nvSpPr>
          <p:cNvPr id="47" name="Shape 41"/>
          <p:cNvSpPr/>
          <p:nvPr/>
        </p:nvSpPr>
        <p:spPr>
          <a:xfrm>
            <a:off x="3267066" y="3986519"/>
            <a:ext cx="2552691" cy="350044"/>
          </a:xfrm>
          <a:prstGeom prst="rect">
            <a:avLst/>
          </a:prstGeom>
          <a:solidFill>
            <a:srgbClr val="D96C06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2"/>
          <p:cNvSpPr/>
          <p:nvPr/>
        </p:nvSpPr>
        <p:spPr>
          <a:xfrm>
            <a:off x="3267066" y="3986519"/>
            <a:ext cx="2552691" cy="14288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3"/>
          <p:cNvSpPr/>
          <p:nvPr/>
        </p:nvSpPr>
        <p:spPr>
          <a:xfrm>
            <a:off x="3267066" y="3986519"/>
            <a:ext cx="2552691" cy="35004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格律感全无</a:t>
            </a:r>
            <a:endParaRPr lang="en-US" sz="800" dirty="0"/>
          </a:p>
        </p:txBody>
      </p:sp>
      <p:sp>
        <p:nvSpPr>
          <p:cNvPr id="50" name="Shape 44"/>
          <p:cNvSpPr/>
          <p:nvPr/>
        </p:nvSpPr>
        <p:spPr>
          <a:xfrm>
            <a:off x="5962631" y="2668888"/>
            <a:ext cx="2609841" cy="166767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5"/>
          <p:cNvSpPr/>
          <p:nvPr/>
        </p:nvSpPr>
        <p:spPr>
          <a:xfrm>
            <a:off x="6000750" y="2668888"/>
            <a:ext cx="2571750" cy="33039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Text 46"/>
          <p:cNvSpPr/>
          <p:nvPr/>
        </p:nvSpPr>
        <p:spPr>
          <a:xfrm>
            <a:off x="6000750" y="2668888"/>
            <a:ext cx="2571750" cy="33039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结尾语气</a:t>
            </a:r>
            <a:endParaRPr lang="en-US" sz="900" dirty="0"/>
          </a:p>
        </p:txBody>
      </p:sp>
      <p:sp>
        <p:nvSpPr>
          <p:cNvPr id="53" name="Shape 47"/>
          <p:cNvSpPr/>
          <p:nvPr/>
        </p:nvSpPr>
        <p:spPr>
          <a:xfrm>
            <a:off x="6107906" y="3120730"/>
            <a:ext cx="321469" cy="176808"/>
          </a:xfrm>
          <a:prstGeom prst="rect">
            <a:avLst/>
          </a:prstGeom>
          <a:solidFill>
            <a:srgbClr val="D96C06">
              <a:alpha val="10000"/>
            </a:srgbClr>
          </a:solidFill>
          <a:ln w="9144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48"/>
          <p:cNvSpPr/>
          <p:nvPr/>
        </p:nvSpPr>
        <p:spPr>
          <a:xfrm>
            <a:off x="6107906" y="3120730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</a:t>
            </a:r>
            <a:endParaRPr lang="en-US" sz="650" dirty="0"/>
          </a:p>
        </p:txBody>
      </p:sp>
      <p:sp>
        <p:nvSpPr>
          <p:cNvPr id="55" name="Text 49"/>
          <p:cNvSpPr/>
          <p:nvPr/>
        </p:nvSpPr>
        <p:spPr>
          <a:xfrm>
            <a:off x="6500813" y="3110015"/>
            <a:ext cx="5429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"别无他物"</a:t>
            </a:r>
            <a:endParaRPr lang="en-US" sz="800" dirty="0"/>
          </a:p>
        </p:txBody>
      </p:sp>
      <p:sp>
        <p:nvSpPr>
          <p:cNvPr id="56" name="Text 50"/>
          <p:cNvSpPr/>
          <p:nvPr/>
        </p:nvSpPr>
        <p:spPr>
          <a:xfrm>
            <a:off x="6500813" y="3280739"/>
            <a:ext cx="542925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(像警察报告)</a:t>
            </a:r>
            <a:endParaRPr lang="en-US" sz="650" dirty="0"/>
          </a:p>
        </p:txBody>
      </p:sp>
      <p:sp>
        <p:nvSpPr>
          <p:cNvPr id="57" name="Shape 51"/>
          <p:cNvSpPr/>
          <p:nvPr/>
        </p:nvSpPr>
        <p:spPr>
          <a:xfrm>
            <a:off x="6107906" y="3532194"/>
            <a:ext cx="321469" cy="176808"/>
          </a:xfrm>
          <a:prstGeom prst="rect">
            <a:avLst/>
          </a:prstGeom>
          <a:solidFill>
            <a:srgbClr val="1B3B36">
              <a:alpha val="10000"/>
            </a:srgbClr>
          </a:solidFill>
          <a:ln w="9144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2"/>
          <p:cNvSpPr/>
          <p:nvPr/>
        </p:nvSpPr>
        <p:spPr>
          <a:xfrm>
            <a:off x="6107906" y="3532194"/>
            <a:ext cx="321469" cy="176808"/>
          </a:xfrm>
          <a:prstGeom prst="rect">
            <a:avLst/>
          </a:prstGeom>
          <a:noFill/>
          <a:ln/>
        </p:spPr>
        <p:txBody>
          <a:bodyPr wrap="none" lIns="51054" tIns="17018" rIns="51054" bIns="17018" rtlCol="0" anchor="t">
            <a:sp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</a:t>
            </a:r>
            <a:endParaRPr lang="en-US" sz="650" dirty="0"/>
          </a:p>
        </p:txBody>
      </p:sp>
      <p:sp>
        <p:nvSpPr>
          <p:cNvPr id="59" name="Text 53"/>
          <p:cNvSpPr/>
          <p:nvPr/>
        </p:nvSpPr>
        <p:spPr>
          <a:xfrm>
            <a:off x="6500813" y="3521478"/>
            <a:ext cx="111442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"唯此而已，别无他般"</a:t>
            </a:r>
            <a:endParaRPr lang="en-US" sz="800" dirty="0"/>
          </a:p>
        </p:txBody>
      </p:sp>
      <p:sp>
        <p:nvSpPr>
          <p:cNvPr id="60" name="Text 54"/>
          <p:cNvSpPr/>
          <p:nvPr/>
        </p:nvSpPr>
        <p:spPr>
          <a:xfrm>
            <a:off x="6500813" y="3692203"/>
            <a:ext cx="1114425" cy="1300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(庄严收尾)</a:t>
            </a:r>
            <a:endParaRPr lang="en-US" sz="650" dirty="0"/>
          </a:p>
        </p:txBody>
      </p:sp>
      <p:sp>
        <p:nvSpPr>
          <p:cNvPr id="61" name="Shape 55"/>
          <p:cNvSpPr/>
          <p:nvPr/>
        </p:nvSpPr>
        <p:spPr>
          <a:xfrm>
            <a:off x="6000750" y="3929369"/>
            <a:ext cx="2571750" cy="350044"/>
          </a:xfrm>
          <a:prstGeom prst="rect">
            <a:avLst/>
          </a:prstGeom>
          <a:solidFill>
            <a:srgbClr val="D96C06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hape 56"/>
          <p:cNvSpPr/>
          <p:nvPr/>
        </p:nvSpPr>
        <p:spPr>
          <a:xfrm>
            <a:off x="6000750" y="3929369"/>
            <a:ext cx="2571750" cy="14288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Text 57"/>
          <p:cNvSpPr/>
          <p:nvPr/>
        </p:nvSpPr>
        <p:spPr>
          <a:xfrm>
            <a:off x="6000750" y="3929369"/>
            <a:ext cx="2571750" cy="35004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诗意与庄严感消失</a:t>
            </a:r>
            <a:endParaRPr lang="en-US" sz="800" dirty="0"/>
          </a:p>
        </p:txBody>
      </p:sp>
      <p:sp>
        <p:nvSpPr>
          <p:cNvPr id="64" name="Shape 58"/>
          <p:cNvSpPr/>
          <p:nvPr/>
        </p:nvSpPr>
        <p:spPr>
          <a:xfrm>
            <a:off x="571500" y="4443719"/>
            <a:ext cx="8001000" cy="478631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59"/>
          <p:cNvSpPr/>
          <p:nvPr/>
        </p:nvSpPr>
        <p:spPr>
          <a:xfrm>
            <a:off x="750094" y="4550876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核心问题</a:t>
            </a:r>
            <a:endParaRPr lang="en-US" sz="1000" dirty="0"/>
          </a:p>
        </p:txBody>
      </p:sp>
      <p:sp>
        <p:nvSpPr>
          <p:cNvPr id="66" name="Text 60"/>
          <p:cNvSpPr/>
          <p:nvPr/>
        </p:nvSpPr>
        <p:spPr>
          <a:xfrm>
            <a:off x="1464469" y="4558019"/>
            <a:ext cx="510063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机器不知道“子夜”比“午夜”更有诗意，因为它无法</a:t>
            </a: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感受</a:t>
            </a: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语言的重量，只能</a:t>
            </a: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计算</a:t>
            </a: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语言的频率。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285750"/>
            <a:ext cx="8286750" cy="32573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两个案例，同一个结论：AI翻译的根本局限</a:t>
            </a:r>
            <a:endParaRPr lang="en-US" sz="1900" dirty="0"/>
          </a:p>
        </p:txBody>
      </p:sp>
      <p:sp>
        <p:nvSpPr>
          <p:cNvPr id="4" name="Shape 1"/>
          <p:cNvSpPr/>
          <p:nvPr/>
        </p:nvSpPr>
        <p:spPr>
          <a:xfrm>
            <a:off x="457200" y="782938"/>
            <a:ext cx="1592805" cy="35004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2035718" y="782938"/>
            <a:ext cx="14288" cy="3500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7200" y="1104407"/>
            <a:ext cx="1592805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782938"/>
            <a:ext cx="1592805" cy="350044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维度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2050005" y="782938"/>
            <a:ext cx="3318383" cy="35004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5354101" y="782938"/>
            <a:ext cx="14288" cy="3500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050005" y="1104407"/>
            <a:ext cx="3318383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431" y="886523"/>
            <a:ext cx="178594" cy="1428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48462" y="854376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机器翻译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5368389" y="782938"/>
            <a:ext cx="3318411" cy="35004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8672513" y="782938"/>
            <a:ext cx="14288" cy="3500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5368389" y="1104407"/>
            <a:ext cx="3318411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815" y="872235"/>
            <a:ext cx="178594" cy="1428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866846" y="840088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人类翻译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457200" y="1104407"/>
            <a:ext cx="1592805" cy="521494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2035718" y="1104407"/>
            <a:ext cx="14288" cy="52149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457200" y="1611613"/>
            <a:ext cx="1592805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/>
          <p:nvPr/>
        </p:nvSpPr>
        <p:spPr>
          <a:xfrm>
            <a:off x="457200" y="1104407"/>
            <a:ext cx="1592805" cy="521494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目标</a:t>
            </a:r>
            <a:endParaRPr lang="en-US" sz="800" dirty="0"/>
          </a:p>
        </p:txBody>
      </p:sp>
      <p:sp>
        <p:nvSpPr>
          <p:cNvPr id="22" name="Shape 17"/>
          <p:cNvSpPr/>
          <p:nvPr/>
        </p:nvSpPr>
        <p:spPr>
          <a:xfrm>
            <a:off x="2050005" y="1104407"/>
            <a:ext cx="3318383" cy="52149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5354101" y="1104407"/>
            <a:ext cx="14288" cy="52149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2050005" y="1611613"/>
            <a:ext cx="3318383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0"/>
          <p:cNvSpPr/>
          <p:nvPr/>
        </p:nvSpPr>
        <p:spPr>
          <a:xfrm>
            <a:off x="2135730" y="1168701"/>
            <a:ext cx="12858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数据传输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2135730" y="1399087"/>
            <a:ext cx="1285875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将信息从A语言移至B语言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5368389" y="1104407"/>
            <a:ext cx="3318411" cy="52149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3"/>
          <p:cNvSpPr/>
          <p:nvPr/>
        </p:nvSpPr>
        <p:spPr>
          <a:xfrm>
            <a:off x="5368389" y="1611613"/>
            <a:ext cx="3318411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4"/>
          <p:cNvSpPr/>
          <p:nvPr/>
        </p:nvSpPr>
        <p:spPr>
          <a:xfrm>
            <a:off x="5454114" y="1161557"/>
            <a:ext cx="13716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艺术再创造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5454114" y="1391943"/>
            <a:ext cx="1371600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在目标语言中重生一件作品</a:t>
            </a:r>
            <a:endParaRPr lang="en-US" sz="850" dirty="0"/>
          </a:p>
        </p:txBody>
      </p:sp>
      <p:sp>
        <p:nvSpPr>
          <p:cNvPr id="31" name="Shape 26"/>
          <p:cNvSpPr/>
          <p:nvPr/>
        </p:nvSpPr>
        <p:spPr>
          <a:xfrm>
            <a:off x="457200" y="1611613"/>
            <a:ext cx="1592805" cy="521494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7"/>
          <p:cNvSpPr/>
          <p:nvPr/>
        </p:nvSpPr>
        <p:spPr>
          <a:xfrm>
            <a:off x="2035718" y="1611613"/>
            <a:ext cx="14288" cy="52149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28"/>
          <p:cNvSpPr/>
          <p:nvPr/>
        </p:nvSpPr>
        <p:spPr>
          <a:xfrm>
            <a:off x="457200" y="2118820"/>
            <a:ext cx="1592805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29"/>
          <p:cNvSpPr/>
          <p:nvPr/>
        </p:nvSpPr>
        <p:spPr>
          <a:xfrm>
            <a:off x="457200" y="1611613"/>
            <a:ext cx="1592805" cy="521494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方法</a:t>
            </a:r>
            <a:endParaRPr lang="en-US" sz="800" dirty="0"/>
          </a:p>
        </p:txBody>
      </p:sp>
      <p:sp>
        <p:nvSpPr>
          <p:cNvPr id="35" name="Shape 30"/>
          <p:cNvSpPr/>
          <p:nvPr/>
        </p:nvSpPr>
        <p:spPr>
          <a:xfrm>
            <a:off x="2050005" y="1611613"/>
            <a:ext cx="3318383" cy="52149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1"/>
          <p:cNvSpPr/>
          <p:nvPr/>
        </p:nvSpPr>
        <p:spPr>
          <a:xfrm>
            <a:off x="5354101" y="1611613"/>
            <a:ext cx="14288" cy="521494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2"/>
          <p:cNvSpPr/>
          <p:nvPr/>
        </p:nvSpPr>
        <p:spPr>
          <a:xfrm>
            <a:off x="2050005" y="2118820"/>
            <a:ext cx="3318383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3"/>
          <p:cNvSpPr/>
          <p:nvPr/>
        </p:nvSpPr>
        <p:spPr>
          <a:xfrm>
            <a:off x="2135730" y="1675907"/>
            <a:ext cx="14859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统计概率</a:t>
            </a:r>
            <a:endParaRPr lang="en-US" sz="900" dirty="0"/>
          </a:p>
        </p:txBody>
      </p:sp>
      <p:sp>
        <p:nvSpPr>
          <p:cNvPr id="39" name="Text 34"/>
          <p:cNvSpPr/>
          <p:nvPr/>
        </p:nvSpPr>
        <p:spPr>
          <a:xfrm>
            <a:off x="2135730" y="1906293"/>
            <a:ext cx="1485900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选择语料库中最高频的对应词</a:t>
            </a:r>
            <a:endParaRPr lang="en-US" sz="850" dirty="0"/>
          </a:p>
        </p:txBody>
      </p:sp>
      <p:sp>
        <p:nvSpPr>
          <p:cNvPr id="40" name="Shape 35"/>
          <p:cNvSpPr/>
          <p:nvPr/>
        </p:nvSpPr>
        <p:spPr>
          <a:xfrm>
            <a:off x="5368389" y="1611613"/>
            <a:ext cx="3318411" cy="52149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6"/>
          <p:cNvSpPr/>
          <p:nvPr/>
        </p:nvSpPr>
        <p:spPr>
          <a:xfrm>
            <a:off x="5368389" y="2118820"/>
            <a:ext cx="3318411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7"/>
          <p:cNvSpPr/>
          <p:nvPr/>
        </p:nvSpPr>
        <p:spPr>
          <a:xfrm>
            <a:off x="5454114" y="1668763"/>
            <a:ext cx="11430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有意识的艺术抉择</a:t>
            </a:r>
            <a:endParaRPr lang="en-US" sz="900" dirty="0"/>
          </a:p>
        </p:txBody>
      </p:sp>
      <p:sp>
        <p:nvSpPr>
          <p:cNvPr id="43" name="Text 38"/>
          <p:cNvSpPr/>
          <p:nvPr/>
        </p:nvSpPr>
        <p:spPr>
          <a:xfrm>
            <a:off x="5454114" y="1899149"/>
            <a:ext cx="1143000" cy="15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选择最能传递意图的词</a:t>
            </a:r>
            <a:endParaRPr lang="en-US" sz="850" dirty="0"/>
          </a:p>
        </p:txBody>
      </p:sp>
      <p:sp>
        <p:nvSpPr>
          <p:cNvPr id="44" name="Shape 39"/>
          <p:cNvSpPr/>
          <p:nvPr/>
        </p:nvSpPr>
        <p:spPr>
          <a:xfrm>
            <a:off x="457200" y="2118820"/>
            <a:ext cx="1592805" cy="300038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40"/>
          <p:cNvSpPr/>
          <p:nvPr/>
        </p:nvSpPr>
        <p:spPr>
          <a:xfrm>
            <a:off x="2035718" y="211882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1"/>
          <p:cNvSpPr/>
          <p:nvPr/>
        </p:nvSpPr>
        <p:spPr>
          <a:xfrm>
            <a:off x="457200" y="2404570"/>
            <a:ext cx="1592805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Text 42"/>
          <p:cNvSpPr/>
          <p:nvPr/>
        </p:nvSpPr>
        <p:spPr>
          <a:xfrm>
            <a:off x="457200" y="2118820"/>
            <a:ext cx="1592805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对原文的关系</a:t>
            </a:r>
            <a:endParaRPr lang="en-US" sz="800" dirty="0"/>
          </a:p>
        </p:txBody>
      </p:sp>
      <p:sp>
        <p:nvSpPr>
          <p:cNvPr id="48" name="Shape 43"/>
          <p:cNvSpPr/>
          <p:nvPr/>
        </p:nvSpPr>
        <p:spPr>
          <a:xfrm>
            <a:off x="2050005" y="2118820"/>
            <a:ext cx="3318383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4"/>
          <p:cNvSpPr/>
          <p:nvPr/>
        </p:nvSpPr>
        <p:spPr>
          <a:xfrm>
            <a:off x="5354101" y="211882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45"/>
          <p:cNvSpPr/>
          <p:nvPr/>
        </p:nvSpPr>
        <p:spPr>
          <a:xfrm>
            <a:off x="2050005" y="2404570"/>
            <a:ext cx="3318383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Text 46"/>
          <p:cNvSpPr/>
          <p:nvPr/>
        </p:nvSpPr>
        <p:spPr>
          <a:xfrm>
            <a:off x="2050005" y="2118820"/>
            <a:ext cx="3318383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忠实于词典释义</a:t>
            </a:r>
            <a:endParaRPr lang="en-US" sz="850" dirty="0"/>
          </a:p>
        </p:txBody>
      </p:sp>
      <p:sp>
        <p:nvSpPr>
          <p:cNvPr id="52" name="Shape 47"/>
          <p:cNvSpPr/>
          <p:nvPr/>
        </p:nvSpPr>
        <p:spPr>
          <a:xfrm>
            <a:off x="5368389" y="2118820"/>
            <a:ext cx="3318411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Shape 48"/>
          <p:cNvSpPr/>
          <p:nvPr/>
        </p:nvSpPr>
        <p:spPr>
          <a:xfrm>
            <a:off x="5368389" y="2404570"/>
            <a:ext cx="3318411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49"/>
          <p:cNvSpPr/>
          <p:nvPr/>
        </p:nvSpPr>
        <p:spPr>
          <a:xfrm>
            <a:off x="5368389" y="2118820"/>
            <a:ext cx="3318411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忠实于作者的精神与意图</a:t>
            </a:r>
            <a:endParaRPr lang="en-US" sz="850" dirty="0"/>
          </a:p>
        </p:txBody>
      </p:sp>
      <p:sp>
        <p:nvSpPr>
          <p:cNvPr id="55" name="Shape 50"/>
          <p:cNvSpPr/>
          <p:nvPr/>
        </p:nvSpPr>
        <p:spPr>
          <a:xfrm>
            <a:off x="457200" y="2404570"/>
            <a:ext cx="1592805" cy="300038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51"/>
          <p:cNvSpPr/>
          <p:nvPr/>
        </p:nvSpPr>
        <p:spPr>
          <a:xfrm>
            <a:off x="2035718" y="240457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Shape 52"/>
          <p:cNvSpPr/>
          <p:nvPr/>
        </p:nvSpPr>
        <p:spPr>
          <a:xfrm>
            <a:off x="457200" y="2690320"/>
            <a:ext cx="1592805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Text 53"/>
          <p:cNvSpPr/>
          <p:nvPr/>
        </p:nvSpPr>
        <p:spPr>
          <a:xfrm>
            <a:off x="457200" y="2404570"/>
            <a:ext cx="1592805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处理反讽</a:t>
            </a:r>
            <a:endParaRPr lang="en-US" sz="800" dirty="0"/>
          </a:p>
        </p:txBody>
      </p:sp>
      <p:sp>
        <p:nvSpPr>
          <p:cNvPr id="59" name="Shape 54"/>
          <p:cNvSpPr/>
          <p:nvPr/>
        </p:nvSpPr>
        <p:spPr>
          <a:xfrm>
            <a:off x="2050005" y="2404570"/>
            <a:ext cx="3318383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5"/>
          <p:cNvSpPr/>
          <p:nvPr/>
        </p:nvSpPr>
        <p:spPr>
          <a:xfrm>
            <a:off x="5354101" y="240457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Shape 56"/>
          <p:cNvSpPr/>
          <p:nvPr/>
        </p:nvSpPr>
        <p:spPr>
          <a:xfrm>
            <a:off x="2050005" y="2690320"/>
            <a:ext cx="3318383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Text 57"/>
          <p:cNvSpPr/>
          <p:nvPr/>
        </p:nvSpPr>
        <p:spPr>
          <a:xfrm>
            <a:off x="2050005" y="2404570"/>
            <a:ext cx="3318383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将反讽简化为字面陈述</a:t>
            </a:r>
            <a:endParaRPr lang="en-US" sz="850" dirty="0"/>
          </a:p>
        </p:txBody>
      </p:sp>
      <p:sp>
        <p:nvSpPr>
          <p:cNvPr id="63" name="Shape 58"/>
          <p:cNvSpPr/>
          <p:nvPr/>
        </p:nvSpPr>
        <p:spPr>
          <a:xfrm>
            <a:off x="5368389" y="2404570"/>
            <a:ext cx="3318411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Shape 59"/>
          <p:cNvSpPr/>
          <p:nvPr/>
        </p:nvSpPr>
        <p:spPr>
          <a:xfrm>
            <a:off x="5368389" y="2690320"/>
            <a:ext cx="3318411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Text 60"/>
          <p:cNvSpPr/>
          <p:nvPr/>
        </p:nvSpPr>
        <p:spPr>
          <a:xfrm>
            <a:off x="5368389" y="2404570"/>
            <a:ext cx="3318411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理解并在目标语言中重建反讽</a:t>
            </a:r>
            <a:endParaRPr lang="en-US" sz="850" dirty="0"/>
          </a:p>
        </p:txBody>
      </p:sp>
      <p:sp>
        <p:nvSpPr>
          <p:cNvPr id="66" name="Shape 61"/>
          <p:cNvSpPr/>
          <p:nvPr/>
        </p:nvSpPr>
        <p:spPr>
          <a:xfrm>
            <a:off x="457200" y="2690320"/>
            <a:ext cx="1592805" cy="300038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7" name="Shape 62"/>
          <p:cNvSpPr/>
          <p:nvPr/>
        </p:nvSpPr>
        <p:spPr>
          <a:xfrm>
            <a:off x="2035718" y="269032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Shape 63"/>
          <p:cNvSpPr/>
          <p:nvPr/>
        </p:nvSpPr>
        <p:spPr>
          <a:xfrm>
            <a:off x="457200" y="2976070"/>
            <a:ext cx="1592805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9" name="Text 64"/>
          <p:cNvSpPr/>
          <p:nvPr/>
        </p:nvSpPr>
        <p:spPr>
          <a:xfrm>
            <a:off x="457200" y="2690320"/>
            <a:ext cx="1592805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处理格律</a:t>
            </a:r>
            <a:endParaRPr lang="en-US" sz="800" dirty="0"/>
          </a:p>
        </p:txBody>
      </p:sp>
      <p:sp>
        <p:nvSpPr>
          <p:cNvPr id="70" name="Shape 65"/>
          <p:cNvSpPr/>
          <p:nvPr/>
        </p:nvSpPr>
        <p:spPr>
          <a:xfrm>
            <a:off x="2050005" y="2690320"/>
            <a:ext cx="3318383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Shape 66"/>
          <p:cNvSpPr/>
          <p:nvPr/>
        </p:nvSpPr>
        <p:spPr>
          <a:xfrm>
            <a:off x="5354101" y="2690320"/>
            <a:ext cx="14288" cy="30003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2" name="Shape 67"/>
          <p:cNvSpPr/>
          <p:nvPr/>
        </p:nvSpPr>
        <p:spPr>
          <a:xfrm>
            <a:off x="2050005" y="2976070"/>
            <a:ext cx="3318383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3" name="Text 68"/>
          <p:cNvSpPr/>
          <p:nvPr/>
        </p:nvSpPr>
        <p:spPr>
          <a:xfrm>
            <a:off x="2050005" y="2690320"/>
            <a:ext cx="3318383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将诗歌简化为散文</a:t>
            </a:r>
            <a:endParaRPr lang="en-US" sz="850" dirty="0"/>
          </a:p>
        </p:txBody>
      </p:sp>
      <p:sp>
        <p:nvSpPr>
          <p:cNvPr id="74" name="Shape 69"/>
          <p:cNvSpPr/>
          <p:nvPr/>
        </p:nvSpPr>
        <p:spPr>
          <a:xfrm>
            <a:off x="5368389" y="2690320"/>
            <a:ext cx="3318411" cy="30003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5" name="Shape 70"/>
          <p:cNvSpPr/>
          <p:nvPr/>
        </p:nvSpPr>
        <p:spPr>
          <a:xfrm>
            <a:off x="5368389" y="2976070"/>
            <a:ext cx="3318411" cy="14288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6" name="Text 71"/>
          <p:cNvSpPr/>
          <p:nvPr/>
        </p:nvSpPr>
        <p:spPr>
          <a:xfrm>
            <a:off x="5368389" y="2690320"/>
            <a:ext cx="3318411" cy="300038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在目标语言中发明新的格律</a:t>
            </a:r>
            <a:endParaRPr lang="en-US" sz="850" dirty="0"/>
          </a:p>
        </p:txBody>
      </p:sp>
      <p:sp>
        <p:nvSpPr>
          <p:cNvPr id="77" name="Shape 72"/>
          <p:cNvSpPr/>
          <p:nvPr/>
        </p:nvSpPr>
        <p:spPr>
          <a:xfrm>
            <a:off x="457200" y="2976070"/>
            <a:ext cx="1592805" cy="335756"/>
          </a:xfrm>
          <a:prstGeom prst="rect">
            <a:avLst/>
          </a:prstGeom>
          <a:solidFill>
            <a:srgbClr val="1B3B36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73"/>
          <p:cNvSpPr/>
          <p:nvPr/>
        </p:nvSpPr>
        <p:spPr>
          <a:xfrm>
            <a:off x="2035718" y="2976070"/>
            <a:ext cx="14288" cy="335756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9" name="Text 74"/>
          <p:cNvSpPr/>
          <p:nvPr/>
        </p:nvSpPr>
        <p:spPr>
          <a:xfrm>
            <a:off x="457200" y="2976070"/>
            <a:ext cx="1592805" cy="335756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最终结果</a:t>
            </a:r>
            <a:endParaRPr lang="en-US" sz="800" dirty="0"/>
          </a:p>
        </p:txBody>
      </p:sp>
      <p:sp>
        <p:nvSpPr>
          <p:cNvPr id="80" name="Shape 75"/>
          <p:cNvSpPr/>
          <p:nvPr/>
        </p:nvSpPr>
        <p:spPr>
          <a:xfrm>
            <a:off x="2050005" y="2976070"/>
            <a:ext cx="3318383" cy="33575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1" name="Shape 76"/>
          <p:cNvSpPr/>
          <p:nvPr/>
        </p:nvSpPr>
        <p:spPr>
          <a:xfrm>
            <a:off x="5354101" y="2976070"/>
            <a:ext cx="14288" cy="335756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Text 77"/>
          <p:cNvSpPr/>
          <p:nvPr/>
        </p:nvSpPr>
        <p:spPr>
          <a:xfrm>
            <a:off x="2135730" y="3033220"/>
            <a:ext cx="115728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一份语义正确的报告</a:t>
            </a:r>
            <a:endParaRPr lang="en-US" sz="900" dirty="0"/>
          </a:p>
        </p:txBody>
      </p:sp>
      <p:sp>
        <p:nvSpPr>
          <p:cNvPr id="83" name="Text 78"/>
          <p:cNvSpPr/>
          <p:nvPr/>
        </p:nvSpPr>
        <p:spPr>
          <a:xfrm>
            <a:off x="5454114" y="3033220"/>
            <a:ext cx="12858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一部活生生的文学作品</a:t>
            </a:r>
            <a:endParaRPr lang="en-US" sz="900" dirty="0"/>
          </a:p>
        </p:txBody>
      </p:sp>
      <p:sp>
        <p:nvSpPr>
          <p:cNvPr id="84" name="Shape 79"/>
          <p:cNvSpPr/>
          <p:nvPr/>
        </p:nvSpPr>
        <p:spPr>
          <a:xfrm>
            <a:off x="428625" y="4125516"/>
            <a:ext cx="8286750" cy="732234"/>
          </a:xfrm>
          <a:prstGeom prst="rect">
            <a:avLst/>
          </a:prstGeom>
          <a:solidFill>
            <a:srgbClr val="D96C06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0"/>
          <p:cNvSpPr/>
          <p:nvPr/>
        </p:nvSpPr>
        <p:spPr>
          <a:xfrm>
            <a:off x="600075" y="4360366"/>
            <a:ext cx="857250" cy="31968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1"/>
          <p:cNvSpPr/>
          <p:nvPr/>
        </p:nvSpPr>
        <p:spPr>
          <a:xfrm>
            <a:off x="600075" y="4360366"/>
            <a:ext cx="857250" cy="319683"/>
          </a:xfrm>
          <a:prstGeom prst="rect">
            <a:avLst/>
          </a:prstGeom>
          <a:noFill/>
          <a:ln/>
        </p:spPr>
        <p:txBody>
          <a:bodyPr wrap="none" lIns="102108" tIns="42545" rIns="102108" bIns="42545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核心洞见</a:t>
            </a:r>
            <a:endParaRPr lang="en-US" sz="1200" dirty="0"/>
          </a:p>
        </p:txBody>
      </p:sp>
      <p:sp>
        <p:nvSpPr>
          <p:cNvPr id="87" name="Text 82"/>
          <p:cNvSpPr/>
          <p:nvPr/>
        </p:nvSpPr>
        <p:spPr>
          <a:xfrm>
            <a:off x="1543050" y="4296966"/>
            <a:ext cx="7000875" cy="446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AI的局限不是技术问题，而是本质问题。创造力需要意图、情感与文化判断——这些不是数据，无法被训练。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360034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人类创造力的三个不可替代之处</a:t>
            </a:r>
            <a:endParaRPr lang="en-US" sz="2100" dirty="0"/>
          </a:p>
        </p:txBody>
      </p:sp>
      <p:sp>
        <p:nvSpPr>
          <p:cNvPr id="4" name="Shape 1"/>
          <p:cNvSpPr/>
          <p:nvPr/>
        </p:nvSpPr>
        <p:spPr>
          <a:xfrm>
            <a:off x="571500" y="1002971"/>
            <a:ext cx="2524116" cy="2711779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14375" y="860096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14375" y="86009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56" y="1347657"/>
            <a:ext cx="214313" cy="2857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0094" y="1812001"/>
            <a:ext cx="2128838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意图的理解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750094" y="2074534"/>
            <a:ext cx="2128838" cy="242888"/>
          </a:xfrm>
          <a:prstGeom prst="rect">
            <a:avLst/>
          </a:prstGeom>
          <a:noFill/>
          <a:ln/>
        </p:spPr>
        <p:txBody>
          <a:bodyPr wrap="square" lIns="0" tIns="0" rIns="0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750" kern="0" spc="1" dirty="0">
                <a:solidFill>
                  <a:srgbClr val="77777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UNDERSTANDING INTENT</a:t>
            </a:r>
            <a:endParaRPr lang="en-US" sz="750" dirty="0"/>
          </a:p>
        </p:txBody>
      </p:sp>
      <p:sp>
        <p:nvSpPr>
          <p:cNvPr id="10" name="Text 6"/>
          <p:cNvSpPr/>
          <p:nvPr/>
        </p:nvSpPr>
        <p:spPr>
          <a:xfrm>
            <a:off x="750094" y="2460296"/>
            <a:ext cx="2128838" cy="971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优秀的译者不问“这句话是什么意思？”，而问“作者为什么这样写？”。奥斯汀用庄重语气谈论婚姻，是为了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嘲弄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，而非赞美。AI无法理解这种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目的性的偏离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3271838" y="1002971"/>
            <a:ext cx="2543175" cy="2711779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3433772" y="860096"/>
            <a:ext cx="285750" cy="285750"/>
          </a:xfrm>
          <a:prstGeom prst="rect">
            <a:avLst/>
          </a:prstGeom>
          <a:solidFill>
            <a:srgbClr val="D96C06"/>
          </a:solidFill>
          <a:ln w="18288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433772" y="86009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2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831" y="1347657"/>
            <a:ext cx="357188" cy="28575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69491" y="1812001"/>
            <a:ext cx="2147897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文化判断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3469491" y="2074534"/>
            <a:ext cx="2147897" cy="242888"/>
          </a:xfrm>
          <a:prstGeom prst="rect">
            <a:avLst/>
          </a:prstGeom>
          <a:noFill/>
          <a:ln/>
        </p:spPr>
        <p:txBody>
          <a:bodyPr wrap="square" lIns="0" tIns="0" rIns="0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750" kern="0" spc="1" dirty="0">
                <a:solidFill>
                  <a:srgbClr val="77777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CULTURAL JUDGMENT</a:t>
            </a:r>
            <a:endParaRPr lang="en-US" sz="750" dirty="0"/>
          </a:p>
        </p:txBody>
      </p:sp>
      <p:sp>
        <p:nvSpPr>
          <p:cNvPr id="17" name="Text 12"/>
          <p:cNvSpPr/>
          <p:nvPr/>
        </p:nvSpPr>
        <p:spPr>
          <a:xfrm>
            <a:off x="3469491" y="2460296"/>
            <a:ext cx="2147897" cy="971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“举世公认”与“普遍公认”的差别，不是语义的差别，而是</a:t>
            </a:r>
            <a:r>
              <a:rPr lang="en-US" sz="85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文化积淀与艺术品味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的差别。这种判断需要数十年的人文修养，不是数十亿条训练数据能够替代的。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6010294" y="1002971"/>
            <a:ext cx="2562234" cy="2711779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6191231" y="860096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5"/>
          <p:cNvSpPr/>
          <p:nvPr/>
        </p:nvSpPr>
        <p:spPr>
          <a:xfrm>
            <a:off x="6191231" y="86009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2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525" y="1347657"/>
            <a:ext cx="285750" cy="28575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26950" y="1812001"/>
            <a:ext cx="2166928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创造性的重新发明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6226950" y="2074534"/>
            <a:ext cx="2166928" cy="242888"/>
          </a:xfrm>
          <a:prstGeom prst="rect">
            <a:avLst/>
          </a:prstGeom>
          <a:noFill/>
          <a:ln/>
        </p:spPr>
        <p:txBody>
          <a:bodyPr wrap="square" lIns="0" tIns="0" rIns="0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750" kern="0" spc="1" dirty="0">
                <a:solidFill>
                  <a:srgbClr val="77777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CREATIVE RE-INVENTION</a:t>
            </a:r>
            <a:endParaRPr lang="en-US" sz="750" dirty="0"/>
          </a:p>
        </p:txBody>
      </p:sp>
      <p:sp>
        <p:nvSpPr>
          <p:cNvPr id="24" name="Text 18"/>
          <p:cNvSpPr/>
          <p:nvPr/>
        </p:nvSpPr>
        <p:spPr>
          <a:xfrm>
            <a:off x="6226950" y="2460296"/>
            <a:ext cx="2166928" cy="7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辜正坤翻译《乌鸦》时，不是在“翻译”，而是在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“创作”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。他在中文中发明了新的格律，以服务于爱伦·坡的哥特式灵魂。这是一种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创造行为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，而非转换行为。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571500" y="3929063"/>
            <a:ext cx="8001000" cy="857250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2686050" y="4129088"/>
            <a:ext cx="37719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在高级文学领域，人类译者是</a:t>
            </a: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艺术家</a:t>
            </a:r>
            <a:r>
              <a:rPr lang="en-US" sz="11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，而非技术员。
AI是</a:t>
            </a: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工具</a:t>
            </a:r>
            <a:r>
              <a:rPr lang="en-US" sz="11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，而非创造者。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32573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AI时代的人文价值：创造力是人类最后的护城河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778669" y="997251"/>
            <a:ext cx="3430786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AI正在改变许多行业，但有一类工作是它无法替代的：
</a:t>
            </a: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需要意图、情感与文化判断的创造性工作。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71500" y="1761632"/>
            <a:ext cx="2547919" cy="1511601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50094" y="1940226"/>
            <a:ext cx="285750" cy="2857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672" y="2011663"/>
            <a:ext cx="178594" cy="1428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43000" y="1969694"/>
            <a:ext cx="6286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法律写作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750094" y="2454576"/>
            <a:ext cx="2190731" cy="58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起草一份有说服力的辩护词，需要理解法官的心理、社会的价值观和语言的修辞力量——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这不是数据问题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3298013" y="1761632"/>
            <a:ext cx="2547947" cy="1511601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3476606" y="1940226"/>
            <a:ext cx="285750" cy="2857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114" y="2011663"/>
            <a:ext cx="160734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69513" y="1969694"/>
            <a:ext cx="6286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文学创作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3476606" y="2454576"/>
            <a:ext cx="2190759" cy="58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一首好诗、一部好小说，其核心价值在于它对人类经验的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独特洞察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，而非信息的准确传递。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6024553" y="1761632"/>
            <a:ext cx="2547919" cy="1511601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03147" y="1940226"/>
            <a:ext cx="285750" cy="2857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4584" y="2011663"/>
            <a:ext cx="142875" cy="1428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596053" y="1969694"/>
            <a:ext cx="7858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跨文化沟通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203147" y="2454576"/>
            <a:ext cx="2190731" cy="58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在不同文化之间建立真正的理解与共鸣，需要的是深厚的</a:t>
            </a:r>
            <a:r>
              <a:rPr lang="en-US" sz="85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人文素养</a:t>
            </a:r>
            <a:r>
              <a:rPr lang="en-US" sz="9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，而非单纯的翻译软件。</a:t>
            </a:r>
            <a:endParaRPr lang="en-US" sz="900" dirty="0"/>
          </a:p>
        </p:txBody>
      </p:sp>
      <p:sp>
        <p:nvSpPr>
          <p:cNvPr id="20" name="Shape 14"/>
          <p:cNvSpPr/>
          <p:nvPr/>
        </p:nvSpPr>
        <p:spPr>
          <a:xfrm>
            <a:off x="571500" y="3513665"/>
            <a:ext cx="8001000" cy="1272648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531" y="3773519"/>
            <a:ext cx="200025" cy="20002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128713" y="3749408"/>
            <a:ext cx="1050131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AI的正确定位</a:t>
            </a:r>
            <a:endParaRPr lang="en-US" sz="1200" dirty="0"/>
          </a:p>
        </p:txBody>
      </p:sp>
      <p:sp>
        <p:nvSpPr>
          <p:cNvPr id="23" name="Text 16"/>
          <p:cNvSpPr/>
          <p:nvPr/>
        </p:nvSpPr>
        <p:spPr>
          <a:xfrm>
            <a:off x="821531" y="4104810"/>
            <a:ext cx="7500938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AI是强大的</a:t>
            </a:r>
            <a:r>
              <a:rPr lang="en-US" sz="11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助手</a:t>
            </a:r>
            <a:r>
              <a:rPr lang="en-US" sz="100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，可以处理重复性、结构性的语言任务。但在需要创造力、判断力和文化智慧的领域，人类的角色不是被替代，而是</a:t>
            </a:r>
            <a:r>
              <a:rPr lang="en-US" sz="11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被解放</a:t>
            </a:r>
            <a:r>
              <a:rPr lang="en-US" sz="100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——从繁琐的机械工作中解放出来，专注于真正需要人类智慧的创造性工作。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660000">
            <a:off x="3509814" y="-571374"/>
            <a:ext cx="28575" cy="6172200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28625" y="832777"/>
            <a:ext cx="3674734" cy="4800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结语</a:t>
            </a:r>
            <a:endParaRPr lang="en-US" sz="2850" dirty="0"/>
          </a:p>
        </p:txBody>
      </p:sp>
      <p:sp>
        <p:nvSpPr>
          <p:cNvPr id="5" name="Text 2"/>
          <p:cNvSpPr/>
          <p:nvPr/>
        </p:nvSpPr>
        <p:spPr>
          <a:xfrm>
            <a:off x="428625" y="1419988"/>
            <a:ext cx="3674734" cy="560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机器可以计算语言，
但无法感受语言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28625" y="2337234"/>
            <a:ext cx="3307249" cy="562570"/>
          </a:xfrm>
          <a:prstGeom prst="rect">
            <a:avLst/>
          </a:prstGeom>
          <a:solidFill>
            <a:srgbClr val="FFFFFF">
              <a:alpha val="5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07219" y="2494397"/>
            <a:ext cx="1121569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AI能翻译词语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2096523" y="2536366"/>
            <a:ext cx="714375" cy="164306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FFFFFF">
                    <a:alpha val="6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但无法翻译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3178634" y="2526543"/>
            <a:ext cx="342900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灵魂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28625" y="3014104"/>
            <a:ext cx="3307249" cy="562570"/>
          </a:xfrm>
          <a:prstGeom prst="rect">
            <a:avLst/>
          </a:prstGeom>
          <a:solidFill>
            <a:srgbClr val="FFFFFF">
              <a:alpha val="5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07219" y="3171267"/>
            <a:ext cx="1121569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AI能传递信息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096523" y="3213236"/>
            <a:ext cx="714375" cy="164306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FFFFFF">
                    <a:alpha val="6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但无法传递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3178634" y="3203414"/>
            <a:ext cx="342900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艺术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28625" y="3690975"/>
            <a:ext cx="3307249" cy="562570"/>
          </a:xfrm>
          <a:prstGeom prst="rect">
            <a:avLst/>
          </a:prstGeom>
          <a:solidFill>
            <a:srgbClr val="FFFFFF">
              <a:alpha val="5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07219" y="3848137"/>
            <a:ext cx="1121569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AI能计算语言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096523" y="3890107"/>
            <a:ext cx="714375" cy="164306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FFFFFF">
                    <a:alpha val="6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但无法感受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3178634" y="3880284"/>
            <a:ext cx="342900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语言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817762" y="428625"/>
            <a:ext cx="3754738" cy="939403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817762" y="428625"/>
            <a:ext cx="3754738" cy="939403"/>
          </a:xfrm>
          <a:prstGeom prst="rect">
            <a:avLst/>
          </a:prstGeom>
          <a:noFill/>
          <a:ln/>
        </p:spPr>
        <p:txBody>
          <a:bodyPr wrap="square" lIns="255143" tIns="255143" rIns="255143" bIns="255143" rtlCol="0" anchor="t">
            <a:spAutoFit/>
          </a:bodyPr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1B3B3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"翻译是一门艺术，不是一门科学。科学可以被机器复制，艺术不能。"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4924918" y="178594"/>
            <a:ext cx="148233" cy="5000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924918" y="178594"/>
            <a:ext cx="148233" cy="500063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850" i="1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\"</a:t>
            </a:r>
            <a:endParaRPr lang="en-US" sz="3850" dirty="0"/>
          </a:p>
        </p:txBody>
      </p:sp>
      <p:sp>
        <p:nvSpPr>
          <p:cNvPr id="22" name="Text 19"/>
          <p:cNvSpPr/>
          <p:nvPr/>
        </p:nvSpPr>
        <p:spPr>
          <a:xfrm>
            <a:off x="5003499" y="1625203"/>
            <a:ext cx="142875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回到我们最初的问题：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003499" y="1860947"/>
            <a:ext cx="3569001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AI能复制人类的创造力吗？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4817762" y="2364581"/>
            <a:ext cx="3754738" cy="448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人类译者不是词语转换机器。他们是用另一种语言</a:t>
            </a:r>
            <a:r>
              <a:rPr lang="en-US" sz="95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重新书写杰作的艺术家</a:t>
            </a:r>
            <a:r>
              <a:rPr lang="en-US" sz="10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817762" y="2920343"/>
            <a:ext cx="3754738" cy="441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而这种能力——理解意图、感受美感、做出文化判断——至少在可见的未来，仍然是</a:t>
            </a:r>
            <a:r>
              <a:rPr lang="en-US" sz="95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独特的人类技能</a:t>
            </a:r>
            <a:r>
              <a:rPr lang="en-US" sz="10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7672388" y="4161262"/>
            <a:ext cx="900113" cy="3661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en-US" sz="2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谢谢。</a:t>
            </a:r>
            <a:endParaRPr lang="en-US" sz="2100" dirty="0"/>
          </a:p>
        </p:txBody>
      </p:sp>
      <p:sp>
        <p:nvSpPr>
          <p:cNvPr id="27" name="Text 24"/>
          <p:cNvSpPr/>
          <p:nvPr/>
        </p:nvSpPr>
        <p:spPr>
          <a:xfrm>
            <a:off x="4817762" y="4560587"/>
            <a:ext cx="3754738" cy="1542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en-US" sz="900" b="1" kern="0" spc="2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THANK YOU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1080000">
            <a:off x="2682745" y="-667614"/>
            <a:ext cx="28575" cy="6172200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94680" y="1718072"/>
            <a:ext cx="3068241" cy="12858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93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Q&amp;A</a:t>
            </a:r>
            <a:endParaRPr lang="en-US" sz="9350" dirty="0"/>
          </a:p>
        </p:txBody>
      </p:sp>
      <p:sp>
        <p:nvSpPr>
          <p:cNvPr id="5" name="Text 2"/>
          <p:cNvSpPr/>
          <p:nvPr/>
        </p:nvSpPr>
        <p:spPr>
          <a:xfrm>
            <a:off x="958155" y="3146822"/>
            <a:ext cx="1741289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kern="0" spc="4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14850" y="415230"/>
            <a:ext cx="4057650" cy="3423614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872038" y="729555"/>
            <a:ext cx="1714500" cy="632222"/>
          </a:xfrm>
          <a:prstGeom prst="rect">
            <a:avLst/>
          </a:prstGeom>
          <a:noFill/>
          <a:ln/>
        </p:spPr>
        <p:txBody>
          <a:bodyPr wrap="square" lIns="0" tIns="0" rIns="0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提问与讨论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4872038" y="1468934"/>
            <a:ext cx="3343275" cy="226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欢迎就以下问题展开讨论：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872038" y="1910060"/>
            <a:ext cx="3343275" cy="251454"/>
          </a:xfrm>
          <a:prstGeom prst="rect">
            <a:avLst/>
          </a:prstGeom>
          <a:noFill/>
          <a:ln/>
        </p:spPr>
        <p:txBody>
          <a:bodyPr wrap="none" lIns="34023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AI翻译在哪些具体场景下已经足够好？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872038" y="2340108"/>
            <a:ext cx="3343275" cy="502909"/>
          </a:xfrm>
          <a:prstGeom prst="rect">
            <a:avLst/>
          </a:prstGeom>
          <a:noFill/>
          <a:ln/>
        </p:spPr>
        <p:txBody>
          <a:bodyPr wrap="square" lIns="34023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人类译者在AI时代应如何重新定位自己的价值？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872038" y="3021611"/>
            <a:ext cx="3343275" cy="502909"/>
          </a:xfrm>
          <a:prstGeom prst="rect">
            <a:avLst/>
          </a:prstGeom>
          <a:noFill/>
          <a:ln/>
        </p:spPr>
        <p:txBody>
          <a:bodyPr wrap="square" lIns="34023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除翻译之外，还有哪些创造性领域是AI难以企及的？</a:t>
            </a:r>
            <a:endParaRPr lang="en-US" sz="11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038" y="1924348"/>
            <a:ext cx="171450" cy="274281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038" y="2354396"/>
            <a:ext cx="171450" cy="274281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038" y="3035898"/>
            <a:ext cx="171450" cy="27428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514850" y="4167457"/>
            <a:ext cx="4057650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梁定邦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4514850" y="4492498"/>
            <a:ext cx="40576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资深大律师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5600700" cy="411463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四十年的跨越：AI翻译技术简史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571500" y="2147395"/>
            <a:ext cx="2400300" cy="1865914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0094" y="2325988"/>
            <a:ext cx="2043113" cy="333970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1950–1990年代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50094" y="2767115"/>
            <a:ext cx="2043113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3B3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基于规则 (RBMT)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50094" y="3045721"/>
            <a:ext cx="2043113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依靠人类语言学家手动编写庞大复杂的语法规则与词典。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50094" y="3518604"/>
            <a:ext cx="2043113" cy="258961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750094" y="3518604"/>
            <a:ext cx="21431" cy="258961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50094" y="3518604"/>
            <a:ext cx="2043113" cy="258961"/>
          </a:xfrm>
          <a:prstGeom prst="rect">
            <a:avLst/>
          </a:prstGeom>
          <a:noFill/>
          <a:ln/>
        </p:spPr>
        <p:txBody>
          <a:bodyPr wrap="square" lIns="68072" tIns="68072" rIns="68072" bIns="68072" rtlCol="0" anchor="t">
            <a:spAutoFit/>
          </a:bodyPr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代表：早期 Systran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3371850" y="2147395"/>
            <a:ext cx="2400300" cy="1865914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550444" y="2325988"/>
            <a:ext cx="2043113" cy="333970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1990–2010年代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550444" y="2767115"/>
            <a:ext cx="2043113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3B3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统计机器翻译 (SMT)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550444" y="3045721"/>
            <a:ext cx="2043113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放弃语法规则，转而从海量双语语料库中学习词组匹配的概率。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550444" y="3518604"/>
            <a:ext cx="2043113" cy="258961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3550444" y="3518604"/>
            <a:ext cx="21431" cy="258961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550444" y="3518604"/>
            <a:ext cx="2043113" cy="258961"/>
          </a:xfrm>
          <a:prstGeom prst="rect">
            <a:avLst/>
          </a:prstGeom>
          <a:noFill/>
          <a:ln/>
        </p:spPr>
        <p:txBody>
          <a:bodyPr wrap="square" lIns="68072" tIns="68072" rIns="68072" bIns="68072" rtlCol="0" anchor="t">
            <a:spAutoFit/>
          </a:bodyPr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代表：早期 Google Translate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6172200" y="2147395"/>
            <a:ext cx="2400300" cy="1865914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350794" y="2325988"/>
            <a:ext cx="2043113" cy="333970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2016年至今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350794" y="2767115"/>
            <a:ext cx="2043113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3B3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神经机器翻译 (NMT)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350794" y="3045721"/>
            <a:ext cx="2043113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运用深度学习和端对端建模，理解上下文并生成极度流畅的句子。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6350794" y="3518604"/>
            <a:ext cx="2043113" cy="258961"/>
          </a:xfrm>
          <a:prstGeom prst="rect">
            <a:avLst/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6350794" y="3518604"/>
            <a:ext cx="21431" cy="258961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350794" y="3518604"/>
            <a:ext cx="2043113" cy="258961"/>
          </a:xfrm>
          <a:prstGeom prst="rect">
            <a:avLst/>
          </a:prstGeom>
          <a:noFill/>
          <a:ln/>
        </p:spPr>
        <p:txBody>
          <a:bodyPr wrap="square" lIns="68072" tIns="68072" rIns="68072" bIns="68072" rtlCol="0" anchor="t">
            <a:spAutoFit/>
          </a:bodyPr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代表：DeepL, GPT-4, Google NMT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571500" y="3956159"/>
            <a:ext cx="6400800" cy="871538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857250" y="4134752"/>
            <a:ext cx="5829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核心要点：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现代AI翻译系统基于数十亿参数的神经网络，通过海量数据训练，能够生成语法流畅、语义准确的译文。这是一项真实的、令人印象深刻的技术成就。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411463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AI翻译的真实实力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771525" y="840088"/>
            <a:ext cx="7800975" cy="24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在特定领域，AI已达到或接近人类水平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71500" y="1374084"/>
            <a:ext cx="3293269" cy="1252612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3" y="1626794"/>
            <a:ext cx="171450" cy="228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64419" y="1616971"/>
            <a:ext cx="857250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速度与规模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785813" y="1972373"/>
            <a:ext cx="2864644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每秒可处理数百万字，支持100余种语言互译，翻译成本几乎接近于零。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4079081" y="1374084"/>
            <a:ext cx="3293269" cy="1252612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394" y="1626794"/>
            <a:ext cx="17145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72000" y="1616971"/>
            <a:ext cx="685800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技术文本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293394" y="1972373"/>
            <a:ext cx="2864644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在处理法律合同、医学报告、软件文档等高度结构化的文本时，准确率极高。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571500" y="2841008"/>
            <a:ext cx="3293269" cy="1252612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813" y="3093718"/>
            <a:ext cx="285750" cy="2286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78719" y="3083895"/>
            <a:ext cx="685800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日常沟通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785813" y="3439297"/>
            <a:ext cx="2864644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对于旅游指南、商务邮件、新闻摘要等实用性文本，翻译质量已相当可靠。</a:t>
            </a:r>
            <a:endParaRPr lang="en-US" sz="950" dirty="0"/>
          </a:p>
        </p:txBody>
      </p:sp>
      <p:sp>
        <p:nvSpPr>
          <p:cNvPr id="17" name="Shape 11"/>
          <p:cNvSpPr/>
          <p:nvPr/>
        </p:nvSpPr>
        <p:spPr>
          <a:xfrm>
            <a:off x="4079081" y="2841008"/>
            <a:ext cx="3293269" cy="1252612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3394" y="3007993"/>
            <a:ext cx="228600" cy="2286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629150" y="2998170"/>
            <a:ext cx="830461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BLEU评分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4293394" y="3353572"/>
            <a:ext cx="2864644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在标准机器翻译测试集上，顶级NMT系统的分数已与专业人类译者相当。</a:t>
            </a:r>
            <a:endParaRPr lang="en-US" sz="950" dirty="0"/>
          </a:p>
        </p:txBody>
      </p:sp>
      <p:sp>
        <p:nvSpPr>
          <p:cNvPr id="21" name="Shape 14"/>
          <p:cNvSpPr/>
          <p:nvPr/>
        </p:nvSpPr>
        <p:spPr>
          <a:xfrm>
            <a:off x="571500" y="4265070"/>
            <a:ext cx="8001000" cy="682228"/>
          </a:xfrm>
          <a:prstGeom prst="rect">
            <a:avLst/>
          </a:prstGeom>
          <a:solidFill>
            <a:srgbClr val="D96C06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5"/>
          <p:cNvSpPr/>
          <p:nvPr/>
        </p:nvSpPr>
        <p:spPr>
          <a:xfrm>
            <a:off x="857250" y="4443664"/>
            <a:ext cx="6086475" cy="267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如果AI在这些领域表现如此出色，它在哪里失败了？答案在于 </a:t>
            </a: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语言的艺术维度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360034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翻译的真正挑战：意义只是冰山一角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571500" y="1045834"/>
            <a:ext cx="2500313" cy="380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表层意义
</a:t>
            </a: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(AI擅长)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2571750" y="1830753"/>
            <a:ext cx="642938" cy="230386"/>
          </a:xfrm>
          <a:prstGeom prst="rect">
            <a:avLst/>
          </a:prstGeom>
          <a:solidFill>
            <a:srgbClr val="FFFFFF"/>
          </a:solidFill>
          <a:ln w="18288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571750" y="1830753"/>
            <a:ext cx="642938" cy="230386"/>
          </a:xfrm>
          <a:prstGeom prst="rect">
            <a:avLst/>
          </a:prstGeom>
          <a:noFill/>
          <a:ln/>
        </p:spPr>
        <p:txBody>
          <a:bodyPr wrap="none" lIns="68072" tIns="34036" rIns="68072" bIns="34036" rtlCol="0" anchor="t">
            <a:sp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语言的表面</a:t>
            </a:r>
            <a:endParaRPr lang="en-US" sz="700" dirty="0"/>
          </a:p>
        </p:txBody>
      </p:sp>
      <p:sp>
        <p:nvSpPr>
          <p:cNvPr id="7" name="Shape 4"/>
          <p:cNvSpPr/>
          <p:nvPr/>
        </p:nvSpPr>
        <p:spPr>
          <a:xfrm>
            <a:off x="750094" y="1945946"/>
            <a:ext cx="2143125" cy="180022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507331" y="2413862"/>
            <a:ext cx="628650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深层意义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310878" y="2699612"/>
            <a:ext cx="1021556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FFFFFF">
                    <a:alpha val="8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语气 · 反讽 · 文化联想
历史积淀 · 情感色彩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310878" y="3128237"/>
            <a:ext cx="102155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(AI的盲区)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3500438" y="974396"/>
            <a:ext cx="5072063" cy="675782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614738" y="1060121"/>
            <a:ext cx="1580555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表层意义 (Denotation)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520583" y="1062800"/>
            <a:ext cx="937617" cy="201811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520583" y="1062800"/>
            <a:ext cx="937617" cy="201811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AI擅长处理这一层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614738" y="1324440"/>
            <a:ext cx="4843463" cy="1828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词语的字典释义，即字面上的客观含义。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3500438" y="1678753"/>
            <a:ext cx="5072063" cy="675782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614738" y="1764478"/>
            <a:ext cx="1668066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深层意义 (Connotation)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7720608" y="1767157"/>
            <a:ext cx="737592" cy="201811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720608" y="1767157"/>
            <a:ext cx="737592" cy="201811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这是AI的盲区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3614738" y="2028797"/>
            <a:ext cx="4843463" cy="1828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语气、反讽、文化联想、历史积淀、情感色彩。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3500438" y="2454548"/>
            <a:ext cx="5072063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文学翻译要求译者同时掌握：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3500438" y="2727796"/>
            <a:ext cx="2493169" cy="481478"/>
          </a:xfrm>
          <a:prstGeom prst="rect">
            <a:avLst/>
          </a:prstGeom>
          <a:solidFill>
            <a:srgbClr val="FFFFFF"/>
          </a:solidFill>
          <a:ln w="18288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3557588" y="2784946"/>
            <a:ext cx="171450" cy="1714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557588" y="278494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3800475" y="2784946"/>
            <a:ext cx="1607344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格律与节奏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3800475" y="2977102"/>
            <a:ext cx="1607344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诗歌的音节结构和散文的句子韵律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6079331" y="2727796"/>
            <a:ext cx="2493169" cy="481478"/>
          </a:xfrm>
          <a:prstGeom prst="rect">
            <a:avLst/>
          </a:prstGeom>
          <a:solidFill>
            <a:srgbClr val="FFFFFF"/>
          </a:solidFill>
          <a:ln w="18288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6136481" y="2784946"/>
            <a:ext cx="171450" cy="1714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136481" y="278494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700" dirty="0"/>
          </a:p>
        </p:txBody>
      </p:sp>
      <p:sp>
        <p:nvSpPr>
          <p:cNvPr id="30" name="Text 27"/>
          <p:cNvSpPr/>
          <p:nvPr/>
        </p:nvSpPr>
        <p:spPr>
          <a:xfrm>
            <a:off x="6379369" y="2784946"/>
            <a:ext cx="1285875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语气与反讽</a:t>
            </a:r>
            <a:endParaRPr lang="en-US" sz="800" dirty="0"/>
          </a:p>
        </p:txBody>
      </p:sp>
      <p:sp>
        <p:nvSpPr>
          <p:cNvPr id="31" name="Text 28"/>
          <p:cNvSpPr/>
          <p:nvPr/>
        </p:nvSpPr>
        <p:spPr>
          <a:xfrm>
            <a:off x="6379369" y="2977102"/>
            <a:ext cx="128587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讽刺、言外之意、社会批判</a:t>
            </a:r>
            <a:endParaRPr lang="en-US" sz="800" dirty="0"/>
          </a:p>
        </p:txBody>
      </p:sp>
      <p:sp>
        <p:nvSpPr>
          <p:cNvPr id="32" name="Shape 29"/>
          <p:cNvSpPr/>
          <p:nvPr/>
        </p:nvSpPr>
        <p:spPr>
          <a:xfrm>
            <a:off x="3500438" y="3266424"/>
            <a:ext cx="2493169" cy="481478"/>
          </a:xfrm>
          <a:prstGeom prst="rect">
            <a:avLst/>
          </a:prstGeom>
          <a:solidFill>
            <a:srgbClr val="FFFFFF"/>
          </a:solidFill>
          <a:ln w="18288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3557588" y="3323574"/>
            <a:ext cx="171450" cy="1714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3557588" y="332357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3800475" y="3323574"/>
            <a:ext cx="8572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声音与音韵</a:t>
            </a:r>
            <a:endParaRPr lang="en-US" sz="800" dirty="0"/>
          </a:p>
        </p:txBody>
      </p:sp>
      <p:sp>
        <p:nvSpPr>
          <p:cNvPr id="36" name="Text 33"/>
          <p:cNvSpPr/>
          <p:nvPr/>
        </p:nvSpPr>
        <p:spPr>
          <a:xfrm>
            <a:off x="3800475" y="3515730"/>
            <a:ext cx="85725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头韵、押韵、内韵</a:t>
            </a:r>
            <a:endParaRPr lang="en-US" sz="800" dirty="0"/>
          </a:p>
        </p:txBody>
      </p:sp>
      <p:sp>
        <p:nvSpPr>
          <p:cNvPr id="37" name="Shape 34"/>
          <p:cNvSpPr/>
          <p:nvPr/>
        </p:nvSpPr>
        <p:spPr>
          <a:xfrm>
            <a:off x="6079331" y="3266424"/>
            <a:ext cx="2493169" cy="481478"/>
          </a:xfrm>
          <a:prstGeom prst="rect">
            <a:avLst/>
          </a:prstGeom>
          <a:solidFill>
            <a:srgbClr val="FFFFFF"/>
          </a:solidFill>
          <a:ln w="18288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5"/>
          <p:cNvSpPr/>
          <p:nvPr/>
        </p:nvSpPr>
        <p:spPr>
          <a:xfrm>
            <a:off x="6136481" y="3323574"/>
            <a:ext cx="171450" cy="17145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/>
          <p:nvPr/>
        </p:nvSpPr>
        <p:spPr>
          <a:xfrm>
            <a:off x="6136481" y="332357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700" dirty="0"/>
          </a:p>
        </p:txBody>
      </p:sp>
      <p:sp>
        <p:nvSpPr>
          <p:cNvPr id="40" name="Text 37"/>
          <p:cNvSpPr/>
          <p:nvPr/>
        </p:nvSpPr>
        <p:spPr>
          <a:xfrm>
            <a:off x="6379369" y="3323574"/>
            <a:ext cx="1393031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文化重量</a:t>
            </a:r>
            <a:endParaRPr lang="en-US" sz="800" dirty="0"/>
          </a:p>
        </p:txBody>
      </p:sp>
      <p:sp>
        <p:nvSpPr>
          <p:cNvPr id="41" name="Text 38"/>
          <p:cNvSpPr/>
          <p:nvPr/>
        </p:nvSpPr>
        <p:spPr>
          <a:xfrm>
            <a:off x="6379369" y="3515730"/>
            <a:ext cx="1393031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词汇背后的历史感与文化共鸣</a:t>
            </a:r>
            <a:endParaRPr lang="en-US" sz="800" dirty="0"/>
          </a:p>
        </p:txBody>
      </p:sp>
      <p:sp>
        <p:nvSpPr>
          <p:cNvPr id="42" name="Shape 39"/>
          <p:cNvSpPr/>
          <p:nvPr/>
        </p:nvSpPr>
        <p:spPr>
          <a:xfrm>
            <a:off x="3500438" y="4260577"/>
            <a:ext cx="5072063" cy="52573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0"/>
          <p:cNvSpPr/>
          <p:nvPr/>
        </p:nvSpPr>
        <p:spPr>
          <a:xfrm>
            <a:off x="3500438" y="4260577"/>
            <a:ext cx="57150" cy="525735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3500438" y="4260577"/>
            <a:ext cx="5072063" cy="525735"/>
          </a:xfrm>
          <a:prstGeom prst="rect">
            <a:avLst/>
          </a:prstGeom>
          <a:noFill/>
          <a:ln/>
        </p:spPr>
        <p:txBody>
          <a:bodyPr wrap="square" lIns="170053" tIns="68072" rIns="170053" bIns="68072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AI能翻译“信息”，但文学的核心是“形式”。翻译文学，不是转换词语，而是</a:t>
            </a: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重新创造一件艺术品</a:t>
            </a: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001000" cy="411463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中文的特殊性：每一个字都是一个世界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571500" y="1197276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71500" y="119727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00125" y="1197276"/>
            <a:ext cx="3971925" cy="225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表意文字的深度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000125" y="1479454"/>
            <a:ext cx="397192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每个汉字兼具</a:t>
            </a: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形、音、义</a:t>
            </a: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，具有英语字母等表音文字所没有的视觉与文化维度。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71500" y="2190927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71500" y="2190927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00125" y="2190927"/>
            <a:ext cx="3971925" cy="225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四字格成语的重量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000125" y="2473105"/>
            <a:ext cx="397192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如“举世公认”、“慵懒疲竭”——短短四个字承载数百年的文化积淀，无法用简单的统计概率来选择。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71500" y="3184578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71500" y="3184578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000125" y="3184578"/>
            <a:ext cx="3971925" cy="225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声调与音韵的音乐性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000125" y="3466756"/>
            <a:ext cx="397192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中文诗歌的平仄格律是一套精密的音乐系统，AI目前无法感知其内在的美感与节奏。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571500" y="4178229"/>
            <a:ext cx="285750" cy="285750"/>
          </a:xfrm>
          <a:prstGeom prst="rect">
            <a:avLst/>
          </a:prstGeom>
          <a:solidFill>
            <a:srgbClr val="1B3B36"/>
          </a:solidFill>
          <a:ln w="18288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71500" y="4178229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000125" y="4178229"/>
            <a:ext cx="3971925" cy="225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古典与现代的张力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000125" y="4460407"/>
            <a:ext cx="397192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优秀的中文文学翻译往往需要在文言的凝练与白话的流畅之间，做出有意识的艺术抉择。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5900738" y="1637956"/>
            <a:ext cx="2143125" cy="3078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5550" b="1" dirty="0">
                <a:solidFill>
                  <a:srgbClr val="D96C06">
                    <a:alpha val="10000"/>
                  </a:srgbClr>
                </a:solidFill>
                <a:latin typeface="Noto Serif SC Black" pitchFamily="34" charset="0"/>
                <a:ea typeface="Noto Serif SC Black" pitchFamily="34" charset="-122"/>
                <a:cs typeface="Noto Serif SC Black" pitchFamily="34" charset="-120"/>
              </a:rPr>
              <a:t>文</a:t>
            </a:r>
            <a:endParaRPr lang="en-US" sz="15550" dirty="0"/>
          </a:p>
        </p:txBody>
      </p:sp>
      <p:sp>
        <p:nvSpPr>
          <p:cNvPr id="21" name="Shape 18"/>
          <p:cNvSpPr/>
          <p:nvPr/>
        </p:nvSpPr>
        <p:spPr>
          <a:xfrm>
            <a:off x="5372100" y="1963555"/>
            <a:ext cx="3200400" cy="2427759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5657850" y="2277880"/>
            <a:ext cx="1225153" cy="373261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AI的根本局限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5657850" y="2794016"/>
            <a:ext cx="26289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44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神经网络通过</a:t>
            </a: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统计频率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选词，而非通过</a:t>
            </a: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文化判断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和</a:t>
            </a: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艺术直觉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选词。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657850" y="3451241"/>
            <a:ext cx="2628900" cy="62574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5657850" y="3451241"/>
            <a:ext cx="28575" cy="625748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5657850" y="3451241"/>
            <a:ext cx="2628900" cy="62574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EEEEE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“举世公认”与“普遍公认”在统计概率上几乎等价，但在文学语境中却有天壤之别。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357188"/>
            <a:ext cx="3057525" cy="88582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2938" y="464344"/>
            <a:ext cx="25717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案例一：奥斯汀的反讽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42938" y="871538"/>
            <a:ext cx="25717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AI能读懂言外之意吗？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28625" y="1629668"/>
            <a:ext cx="3857625" cy="2214563"/>
          </a:xfrm>
          <a:prstGeom prst="rect">
            <a:avLst/>
          </a:prstGeom>
          <a:solidFill>
            <a:srgbClr val="FFFFFF">
              <a:alpha val="5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71500" y="1408212"/>
            <a:ext cx="169664" cy="57150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71500" y="1408212"/>
            <a:ext cx="169664" cy="571500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440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\"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714375" y="1943993"/>
            <a:ext cx="3286125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JANE AUSTEN, 1813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14375" y="2244030"/>
            <a:ext cx="3286125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"It is a truth universally acknowledged, that a single man in possession of a good fortune, must be in want of a wife."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857750" y="1479649"/>
            <a:ext cx="3857625" cy="2514600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143500" y="1793974"/>
            <a:ext cx="1371600" cy="333970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这句话的文学密码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143500" y="2270820"/>
            <a:ext cx="3286125" cy="457200"/>
          </a:xfrm>
          <a:prstGeom prst="rect">
            <a:avLst/>
          </a:prstGeom>
          <a:noFill/>
          <a:ln/>
        </p:spPr>
        <p:txBody>
          <a:bodyPr wrap="square" lIns="238125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用哲学宣言式的庄重语气，讨论一件世俗功利的婚姻小事。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143500" y="2856607"/>
            <a:ext cx="3286125" cy="466130"/>
          </a:xfrm>
          <a:prstGeom prst="rect">
            <a:avLst/>
          </a:prstGeom>
          <a:noFill/>
          <a:ln/>
        </p:spPr>
        <p:txBody>
          <a:bodyPr wrap="square" lIns="238125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"universally acknowledged"</a:t>
            </a:r>
            <a:r>
              <a:rPr lang="en-US" sz="10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是刻意的</a:t>
            </a:r>
            <a:r>
              <a:rPr lang="en-US" sz="10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反讽</a:t>
            </a:r>
            <a:r>
              <a:rPr lang="en-US" sz="10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——这不是真理，而是对当时社会偏见的嘲弄。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143500" y="3451324"/>
            <a:ext cx="3286125" cy="228600"/>
          </a:xfrm>
          <a:prstGeom prst="rect">
            <a:avLst/>
          </a:prstGeom>
          <a:noFill/>
          <a:ln/>
        </p:spPr>
        <p:txBody>
          <a:bodyPr wrap="none" lIns="238125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奥斯汀的笔锋是一把藏在丝绒手套里的利刃。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28625" y="4216598"/>
            <a:ext cx="8286750" cy="569714"/>
          </a:xfrm>
          <a:prstGeom prst="rect">
            <a:avLst/>
          </a:prstGeom>
          <a:solidFill>
            <a:srgbClr val="D96C06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28625" y="4216598"/>
            <a:ext cx="8286750" cy="569714"/>
          </a:xfrm>
          <a:prstGeom prst="rect">
            <a:avLst/>
          </a:prstGeom>
          <a:noFill/>
          <a:ln/>
        </p:spPr>
        <p:txBody>
          <a:bodyPr wrap="square" lIns="340233" tIns="170053" rIns="34023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翻译者的任务</a:t>
            </a:r>
            <a:r>
              <a:rPr lang="en-US" sz="1100" b="1" dirty="0">
                <a:solidFill>
                  <a:srgbClr val="FFFFFF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 不仅要传递"意思"，更要保留那把"利刃"。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143500" y="2285107"/>
            <a:ext cx="60387" cy="1599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5143500" y="2870895"/>
            <a:ext cx="60387" cy="1599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5143500" y="3465612"/>
            <a:ext cx="60387" cy="1599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8001000" cy="360034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1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人类翻译（王科一）：用中文重铸反讽</a:t>
            </a:r>
            <a:endParaRPr lang="en-US" sz="2100" dirty="0"/>
          </a:p>
        </p:txBody>
      </p:sp>
      <p:sp>
        <p:nvSpPr>
          <p:cNvPr id="4" name="Shape 1"/>
          <p:cNvSpPr/>
          <p:nvPr/>
        </p:nvSpPr>
        <p:spPr>
          <a:xfrm>
            <a:off x="571500" y="931534"/>
            <a:ext cx="8001000" cy="1080492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14375" y="860096"/>
            <a:ext cx="310753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4400" dirty="0">
                <a:solidFill>
                  <a:srgbClr val="D96C06">
                    <a:alpha val="2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“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857250" y="1145846"/>
            <a:ext cx="7429500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凡是有钱的单身汉，总想娶位太太，这已经成了一条</a:t>
            </a:r>
            <a:r>
              <a:rPr lang="en-US" sz="14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举世公认</a:t>
            </a:r>
            <a:r>
              <a:rPr lang="en-US" sz="14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的真理。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57250" y="1553040"/>
            <a:ext cx="74295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950" i="1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 译者：王科一 (1956)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1500" y="2169189"/>
            <a:ext cx="8001000" cy="24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译者做了什么？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71500" y="2524590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2685324"/>
            <a:ext cx="171450" cy="1714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57263" y="2667465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调整语序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714375" y="3067515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"条件-结论" → "陈述-总结"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714375" y="3326476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将英语的结构改为中文习惯的结构。读来自然流畅，完全符合中文语感。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3286125" y="2524590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2685324"/>
            <a:ext cx="150019" cy="1714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650456" y="2667465"/>
            <a:ext cx="989409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选用"举世公认"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3429000" y="3067515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古典成语替代日常用语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3429000" y="3326476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以"举世公认"替代"普遍公认"，成功营造出庄重而略带讽刺的文学语气。</a:t>
            </a:r>
            <a:endParaRPr lang="en-US" sz="850" dirty="0"/>
          </a:p>
        </p:txBody>
      </p:sp>
      <p:sp>
        <p:nvSpPr>
          <p:cNvPr id="19" name="Shape 14"/>
          <p:cNvSpPr/>
          <p:nvPr/>
        </p:nvSpPr>
        <p:spPr>
          <a:xfrm>
            <a:off x="6000750" y="2524590"/>
            <a:ext cx="2571750" cy="1367637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25" y="2685324"/>
            <a:ext cx="171450" cy="17145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86513" y="2667465"/>
            <a:ext cx="57150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措辞微调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6143625" y="3067515"/>
            <a:ext cx="2286000" cy="187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"总想"而非"需要"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6143625" y="3326476"/>
            <a:ext cx="2286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保留了原著中对社会野心和功利主义的暗示，反讽意味得以完美保全。</a:t>
            </a:r>
            <a:endParaRPr lang="en-US" sz="850" dirty="0"/>
          </a:p>
        </p:txBody>
      </p:sp>
      <p:sp>
        <p:nvSpPr>
          <p:cNvPr id="24" name="Shape 18"/>
          <p:cNvSpPr/>
          <p:nvPr/>
        </p:nvSpPr>
        <p:spPr>
          <a:xfrm>
            <a:off x="571500" y="4186238"/>
            <a:ext cx="8001000" cy="600075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813" y="4386263"/>
            <a:ext cx="257175" cy="25717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185863" y="4407694"/>
            <a:ext cx="555069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结论：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王科一理解了奥斯汀的</a:t>
            </a: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意图</a:t>
            </a:r>
            <a:r>
              <a:rPr lang="en-US" sz="10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，并在中文中重新创造了那种"假装严肃"的反讽语气。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57188"/>
            <a:ext cx="5200650" cy="342900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机器翻译：意思对了，艺术没了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571500" y="914400"/>
            <a:ext cx="6800850" cy="710078"/>
          </a:xfrm>
          <a:prstGeom prst="rect">
            <a:avLst/>
          </a:prstGeom>
          <a:solidFill>
            <a:srgbClr val="FFFFFF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14375" y="800100"/>
            <a:ext cx="1657350" cy="221456"/>
          </a:xfrm>
          <a:prstGeom prst="rect">
            <a:avLst/>
          </a:prstGeom>
          <a:solidFill>
            <a:srgbClr val="D96C0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14375" y="800100"/>
            <a:ext cx="1657350" cy="221456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机器翻译 (Google / GPT-4)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85813" y="1114425"/>
            <a:ext cx="76616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“这是一个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551980" y="1092994"/>
            <a:ext cx="685800" cy="295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普遍公认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237780" y="1114425"/>
            <a:ext cx="3429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的真理，一个拥有巨大财富的单身男人，一定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666780" y="1092994"/>
            <a:ext cx="342900" cy="295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需要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009680" y="1114425"/>
            <a:ext cx="8501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一个妻子。”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1500" y="1781640"/>
            <a:ext cx="7600950" cy="1721644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709" y="985838"/>
            <a:ext cx="62508" cy="159981"/>
          </a:xfrm>
          <a:prstGeom prst="rect">
            <a:avLst/>
          </a:prstGeom>
        </p:spPr>
      </p:pic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609" y="985838"/>
            <a:ext cx="62508" cy="159981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571500" y="1781640"/>
            <a:ext cx="1266816" cy="430411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1824028" y="1781640"/>
            <a:ext cx="14288" cy="43041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571500" y="2183476"/>
            <a:ext cx="1266816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3"/>
          <p:cNvSpPr/>
          <p:nvPr/>
        </p:nvSpPr>
        <p:spPr>
          <a:xfrm>
            <a:off x="571500" y="1781640"/>
            <a:ext cx="1266816" cy="430411"/>
          </a:xfrm>
          <a:prstGeom prst="rect">
            <a:avLst/>
          </a:prstGeom>
          <a:noFill/>
          <a:ln/>
        </p:spPr>
        <p:txBody>
          <a:bodyPr wrap="none" lIns="127508" tIns="127508" rIns="127508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问题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838316" y="1781640"/>
            <a:ext cx="2111369" cy="430411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3935397" y="1781640"/>
            <a:ext cx="14288" cy="43041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1838316" y="2183476"/>
            <a:ext cx="2111369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7"/>
          <p:cNvSpPr/>
          <p:nvPr/>
        </p:nvSpPr>
        <p:spPr>
          <a:xfrm>
            <a:off x="1838316" y="1781640"/>
            <a:ext cx="2111369" cy="43041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机器的选择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3949684" y="1781640"/>
            <a:ext cx="2111369" cy="430411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6046766" y="1781640"/>
            <a:ext cx="14288" cy="43041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3949684" y="2183476"/>
            <a:ext cx="2111369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1"/>
          <p:cNvSpPr/>
          <p:nvPr/>
        </p:nvSpPr>
        <p:spPr>
          <a:xfrm>
            <a:off x="3949684" y="1781640"/>
            <a:ext cx="2111369" cy="43041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人类的选择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061053" y="1781640"/>
            <a:ext cx="2111397" cy="430411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3"/>
          <p:cNvSpPr/>
          <p:nvPr/>
        </p:nvSpPr>
        <p:spPr>
          <a:xfrm>
            <a:off x="8158163" y="1781640"/>
            <a:ext cx="14288" cy="43041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4"/>
          <p:cNvSpPr/>
          <p:nvPr/>
        </p:nvSpPr>
        <p:spPr>
          <a:xfrm>
            <a:off x="6061053" y="2183476"/>
            <a:ext cx="2111397" cy="28575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5"/>
          <p:cNvSpPr/>
          <p:nvPr/>
        </p:nvSpPr>
        <p:spPr>
          <a:xfrm>
            <a:off x="6061053" y="1781640"/>
            <a:ext cx="2111397" cy="43041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差距</a:t>
            </a:r>
            <a:endParaRPr lang="en-US" sz="900" dirty="0"/>
          </a:p>
        </p:txBody>
      </p:sp>
      <p:sp>
        <p:nvSpPr>
          <p:cNvPr id="31" name="Text 26"/>
          <p:cNvSpPr/>
          <p:nvPr/>
        </p:nvSpPr>
        <p:spPr>
          <a:xfrm>
            <a:off x="571500" y="2183476"/>
            <a:ext cx="1266816" cy="416123"/>
          </a:xfrm>
          <a:prstGeom prst="rect">
            <a:avLst/>
          </a:prstGeom>
          <a:noFill/>
          <a:ln/>
        </p:spPr>
        <p:txBody>
          <a:bodyPr wrap="non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词汇选择</a:t>
            </a:r>
            <a:endParaRPr lang="en-US" sz="900" dirty="0"/>
          </a:p>
        </p:txBody>
      </p:sp>
      <p:sp>
        <p:nvSpPr>
          <p:cNvPr id="32" name="Text 27"/>
          <p:cNvSpPr/>
          <p:nvPr/>
        </p:nvSpPr>
        <p:spPr>
          <a:xfrm>
            <a:off x="2302855" y="2290632"/>
            <a:ext cx="610791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"普遍公认"</a:t>
            </a:r>
            <a:endParaRPr lang="en-US" sz="900" dirty="0"/>
          </a:p>
        </p:txBody>
      </p:sp>
      <p:sp>
        <p:nvSpPr>
          <p:cNvPr id="33" name="Text 28"/>
          <p:cNvSpPr/>
          <p:nvPr/>
        </p:nvSpPr>
        <p:spPr>
          <a:xfrm>
            <a:off x="2913645" y="2312064"/>
            <a:ext cx="557213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(高频统计词)</a:t>
            </a:r>
            <a:endParaRPr lang="en-US" sz="750" dirty="0"/>
          </a:p>
        </p:txBody>
      </p:sp>
      <p:sp>
        <p:nvSpPr>
          <p:cNvPr id="34" name="Text 29"/>
          <p:cNvSpPr/>
          <p:nvPr/>
        </p:nvSpPr>
        <p:spPr>
          <a:xfrm>
            <a:off x="4464230" y="2290632"/>
            <a:ext cx="610791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"举世公认"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5075020" y="2312064"/>
            <a:ext cx="45720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(文学成语)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061053" y="2183476"/>
            <a:ext cx="2111397" cy="41612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庄重感与反讽感消失</a:t>
            </a:r>
            <a:endParaRPr lang="en-US" sz="950" dirty="0"/>
          </a:p>
        </p:txBody>
      </p:sp>
      <p:sp>
        <p:nvSpPr>
          <p:cNvPr id="37" name="Text 32"/>
          <p:cNvSpPr/>
          <p:nvPr/>
        </p:nvSpPr>
        <p:spPr>
          <a:xfrm>
            <a:off x="571500" y="2599599"/>
            <a:ext cx="1266816" cy="416123"/>
          </a:xfrm>
          <a:prstGeom prst="rect">
            <a:avLst/>
          </a:prstGeom>
          <a:noFill/>
          <a:ln/>
        </p:spPr>
        <p:txBody>
          <a:bodyPr wrap="non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语义偏差</a:t>
            </a:r>
            <a:endParaRPr lang="en-US" sz="900" dirty="0"/>
          </a:p>
        </p:txBody>
      </p:sp>
      <p:sp>
        <p:nvSpPr>
          <p:cNvPr id="38" name="Text 33"/>
          <p:cNvSpPr/>
          <p:nvPr/>
        </p:nvSpPr>
        <p:spPr>
          <a:xfrm>
            <a:off x="2312677" y="2706756"/>
            <a:ext cx="353616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"需要"</a:t>
            </a:r>
            <a:endParaRPr lang="en-US" sz="900" dirty="0"/>
          </a:p>
        </p:txBody>
      </p:sp>
      <p:sp>
        <p:nvSpPr>
          <p:cNvPr id="39" name="Text 34"/>
          <p:cNvSpPr/>
          <p:nvPr/>
        </p:nvSpPr>
        <p:spPr>
          <a:xfrm>
            <a:off x="2666293" y="2728187"/>
            <a:ext cx="794742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(生理/社会必要性)</a:t>
            </a:r>
            <a:endParaRPr lang="en-US" sz="750" dirty="0"/>
          </a:p>
        </p:txBody>
      </p:sp>
      <p:sp>
        <p:nvSpPr>
          <p:cNvPr id="40" name="Text 35"/>
          <p:cNvSpPr/>
          <p:nvPr/>
        </p:nvSpPr>
        <p:spPr>
          <a:xfrm>
            <a:off x="4592817" y="2706756"/>
            <a:ext cx="353616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"总想"</a:t>
            </a:r>
            <a:endParaRPr lang="en-US" sz="900" dirty="0"/>
          </a:p>
        </p:txBody>
      </p:sp>
      <p:sp>
        <p:nvSpPr>
          <p:cNvPr id="41" name="Text 36"/>
          <p:cNvSpPr/>
          <p:nvPr/>
        </p:nvSpPr>
        <p:spPr>
          <a:xfrm>
            <a:off x="4946433" y="2728187"/>
            <a:ext cx="45720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(社会野心)</a:t>
            </a:r>
            <a:endParaRPr lang="en-US" sz="750" dirty="0"/>
          </a:p>
        </p:txBody>
      </p:sp>
      <p:sp>
        <p:nvSpPr>
          <p:cNvPr id="42" name="Text 37"/>
          <p:cNvSpPr/>
          <p:nvPr/>
        </p:nvSpPr>
        <p:spPr>
          <a:xfrm>
            <a:off x="6061053" y="2599599"/>
            <a:ext cx="2111397" cy="41612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反讽变成陈述</a:t>
            </a:r>
            <a:endParaRPr lang="en-US" sz="950" dirty="0"/>
          </a:p>
        </p:txBody>
      </p:sp>
      <p:sp>
        <p:nvSpPr>
          <p:cNvPr id="43" name="Text 38"/>
          <p:cNvSpPr/>
          <p:nvPr/>
        </p:nvSpPr>
        <p:spPr>
          <a:xfrm>
            <a:off x="571500" y="3015723"/>
            <a:ext cx="1266816" cy="401836"/>
          </a:xfrm>
          <a:prstGeom prst="rect">
            <a:avLst/>
          </a:prstGeom>
          <a:noFill/>
          <a:ln/>
        </p:spPr>
        <p:txBody>
          <a:bodyPr wrap="non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语序</a:t>
            </a:r>
            <a:endParaRPr lang="en-US" sz="900" dirty="0"/>
          </a:p>
        </p:txBody>
      </p:sp>
      <p:sp>
        <p:nvSpPr>
          <p:cNvPr id="44" name="Text 39"/>
          <p:cNvSpPr/>
          <p:nvPr/>
        </p:nvSpPr>
        <p:spPr>
          <a:xfrm>
            <a:off x="2272494" y="3122879"/>
            <a:ext cx="771525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保留英语语序</a:t>
            </a:r>
            <a:endParaRPr lang="en-US" sz="900" dirty="0"/>
          </a:p>
        </p:txBody>
      </p:sp>
      <p:sp>
        <p:nvSpPr>
          <p:cNvPr id="45" name="Text 40"/>
          <p:cNvSpPr/>
          <p:nvPr/>
        </p:nvSpPr>
        <p:spPr>
          <a:xfrm>
            <a:off x="3044019" y="3144310"/>
            <a:ext cx="45720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(读来生硬)</a:t>
            </a:r>
            <a:endParaRPr lang="en-US" sz="750" dirty="0"/>
          </a:p>
        </p:txBody>
      </p:sp>
      <p:sp>
        <p:nvSpPr>
          <p:cNvPr id="46" name="Text 41"/>
          <p:cNvSpPr/>
          <p:nvPr/>
        </p:nvSpPr>
        <p:spPr>
          <a:xfrm>
            <a:off x="4190981" y="3122879"/>
            <a:ext cx="1157288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B3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调整为中文习惯语序</a:t>
            </a:r>
            <a:endParaRPr lang="en-US" sz="900" dirty="0"/>
          </a:p>
        </p:txBody>
      </p:sp>
      <p:sp>
        <p:nvSpPr>
          <p:cNvPr id="47" name="Text 42"/>
          <p:cNvSpPr/>
          <p:nvPr/>
        </p:nvSpPr>
        <p:spPr>
          <a:xfrm>
            <a:off x="5348269" y="3144310"/>
            <a:ext cx="45720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(自然流畅)</a:t>
            </a:r>
            <a:endParaRPr lang="en-US" sz="750" dirty="0"/>
          </a:p>
        </p:txBody>
      </p:sp>
      <p:sp>
        <p:nvSpPr>
          <p:cNvPr id="48" name="Text 43"/>
          <p:cNvSpPr/>
          <p:nvPr/>
        </p:nvSpPr>
        <p:spPr>
          <a:xfrm>
            <a:off x="6061053" y="3015723"/>
            <a:ext cx="2111397" cy="401836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语感失真</a:t>
            </a:r>
            <a:endParaRPr lang="en-US" sz="950" dirty="0"/>
          </a:p>
        </p:txBody>
      </p:sp>
      <p:sp>
        <p:nvSpPr>
          <p:cNvPr id="49" name="Shape 44"/>
          <p:cNvSpPr/>
          <p:nvPr/>
        </p:nvSpPr>
        <p:spPr>
          <a:xfrm>
            <a:off x="571500" y="3753371"/>
            <a:ext cx="6400800" cy="1032942"/>
          </a:xfrm>
          <a:prstGeom prst="rect">
            <a:avLst/>
          </a:prstGeom>
          <a:solidFill>
            <a:srgbClr val="1B3B36"/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5"/>
          <p:cNvSpPr/>
          <p:nvPr/>
        </p:nvSpPr>
        <p:spPr>
          <a:xfrm>
            <a:off x="785813" y="3953396"/>
            <a:ext cx="5972175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核心问题</a:t>
            </a:r>
            <a:endParaRPr lang="en-US" sz="1000" dirty="0"/>
          </a:p>
        </p:txBody>
      </p:sp>
      <p:sp>
        <p:nvSpPr>
          <p:cNvPr id="51" name="Text 46"/>
          <p:cNvSpPr/>
          <p:nvPr/>
        </p:nvSpPr>
        <p:spPr>
          <a:xfrm>
            <a:off x="785813" y="4232002"/>
            <a:ext cx="597217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机器通过统计概率选择“普遍公认”，因为它在语料库中出现频率更高。但文学不是统计，文学是</a:t>
            </a:r>
            <a:r>
              <a:rPr lang="en-US" sz="9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有意识的偏离常规</a:t>
            </a:r>
            <a:r>
              <a:rPr lang="en-US" sz="9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。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357188"/>
            <a:ext cx="2414588" cy="885825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2938" y="464344"/>
            <a:ext cx="1928813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案例二：《乌鸦》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42938" y="871538"/>
            <a:ext cx="1928813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6C06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当诗歌本身就是声音与节奏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28625" y="1615046"/>
            <a:ext cx="3857625" cy="3047479"/>
          </a:xfrm>
          <a:prstGeom prst="rect">
            <a:avLst/>
          </a:prstGeom>
          <a:solidFill>
            <a:srgbClr val="FFFFFF">
              <a:alpha val="5000"/>
            </a:srgbClr>
          </a:solidFill>
          <a:ln w="27432">
            <a:solidFill>
              <a:srgbClr val="D96C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71500" y="1393589"/>
            <a:ext cx="169664" cy="571500"/>
          </a:xfrm>
          <a:prstGeom prst="rect">
            <a:avLst/>
          </a:prstGeom>
          <a:solidFill>
            <a:srgbClr val="1B3B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71500" y="1393589"/>
            <a:ext cx="169664" cy="571500"/>
          </a:xfrm>
          <a:prstGeom prst="rect">
            <a:avLst/>
          </a:prstGeom>
          <a:noFill/>
          <a:ln/>
        </p:spPr>
        <p:txBody>
          <a:bodyPr wrap="none" lIns="85090" tIns="0" rIns="8509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440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\"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678656" y="1893652"/>
            <a:ext cx="3357563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EDGAR ALLAN POE, 1845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78656" y="2157971"/>
            <a:ext cx="3357563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"Once upon a midnight dreary, while I pondered, weak and weary,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78656" y="2732317"/>
            <a:ext cx="3357563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Over many a quaint and curious volume of forgotten lore—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78656" y="3306663"/>
            <a:ext cx="3357563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While I nodded, nearly napping, suddenly there came a tapping,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78656" y="3881010"/>
            <a:ext cx="3357563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As of someone gently rapping, rapping at my chamber door."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857750" y="1400175"/>
            <a:ext cx="3857625" cy="3477220"/>
          </a:xfrm>
          <a:prstGeom prst="rect">
            <a:avLst/>
          </a:prstGeom>
          <a:solidFill>
            <a:srgbClr val="FFFFFF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107781" y="1650206"/>
            <a:ext cx="1371600" cy="333970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这首诗的音乐密码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107781" y="2141339"/>
            <a:ext cx="6038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5307806" y="2127052"/>
            <a:ext cx="3157538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扬抑格八步格 (Trochaic octameter)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5307806" y="2369939"/>
            <a:ext cx="238065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每行8个音步，形成沉重、催眠般的节奏。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107781" y="2680692"/>
            <a:ext cx="6038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5307806" y="2666405"/>
            <a:ext cx="3157538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内韵 (Internal rhyme)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307806" y="2923580"/>
            <a:ext cx="2716411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dreary/weary, napping/tapping/rapping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5307806" y="3098602"/>
            <a:ext cx="306645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——韵脚在行内回响。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107781" y="3420070"/>
            <a:ext cx="6038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5307806" y="3405783"/>
            <a:ext cx="3157538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重复与叠加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5307806" y="3662958"/>
            <a:ext cx="1259086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D96C0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"rapping, rapping"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6566892" y="3648670"/>
            <a:ext cx="189309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——声音本身就是恐惧的具象化。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107781" y="3966567"/>
            <a:ext cx="6038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D96C0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■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5307806" y="3952280"/>
            <a:ext cx="3157538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哥特式氛围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307806" y="4195167"/>
            <a:ext cx="295751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7415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每一个词的选择都在服务于那种压抑、阴郁的情绪。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428625" y="4841677"/>
            <a:ext cx="8286750" cy="569714"/>
          </a:xfrm>
          <a:prstGeom prst="rect">
            <a:avLst/>
          </a:prstGeom>
          <a:solidFill>
            <a:srgbClr val="D96C06"/>
          </a:solidFill>
          <a:ln w="27432">
            <a:solidFill>
              <a:srgbClr val="1B3B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428625" y="4841677"/>
            <a:ext cx="8286750" cy="569714"/>
          </a:xfrm>
          <a:prstGeom prst="rect">
            <a:avLst/>
          </a:prstGeom>
          <a:noFill/>
          <a:ln/>
        </p:spPr>
        <p:txBody>
          <a:bodyPr wrap="square" lIns="340233" tIns="170053" rIns="34023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3B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翻译者的任务</a:t>
            </a:r>
            <a:r>
              <a:rPr lang="en-US" sz="1100" b="1" dirty="0">
                <a:solidFill>
                  <a:srgbClr val="FFFFFF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 在中文中重新发明这首诗的音乐性，而不仅仅是翻译它的词语。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1107</Words>
  <Application>Microsoft Macintosh PowerPoint</Application>
  <PresentationFormat>On-screen Show (16:9)</PresentationFormat>
  <Paragraphs>308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monospace</vt:lpstr>
      <vt:lpstr>Noto Serif SC Black</vt:lpstr>
      <vt:lpstr>Playfair Display Bold</vt:lpstr>
      <vt:lpstr>Arial</vt:lpstr>
      <vt:lpstr>Montserrat</vt:lpstr>
      <vt:lpstr>Montserrat ExtraBold</vt:lpstr>
      <vt:lpstr>Playfair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Tony Neoh</cp:lastModifiedBy>
  <cp:revision>3</cp:revision>
  <dcterms:created xsi:type="dcterms:W3CDTF">2026-06-19T00:48:40Z</dcterms:created>
  <dcterms:modified xsi:type="dcterms:W3CDTF">2026-06-19T02:42:54Z</dcterms:modified>
</cp:coreProperties>
</file>