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64" r:id="rId5"/>
    <p:sldId id="268" r:id="rId6"/>
    <p:sldId id="270" r:id="rId7"/>
    <p:sldId id="272" r:id="rId8"/>
    <p:sldId id="274" r:id="rId9"/>
    <p:sldId id="275" r:id="rId10"/>
    <p:sldId id="279" r:id="rId11"/>
    <p:sldId id="280" r:id="rId12"/>
    <p:sldId id="281" r:id="rId13"/>
    <p:sldId id="265" r:id="rId14"/>
    <p:sldId id="285" r:id="rId15"/>
    <p:sldId id="283" r:id="rId16"/>
    <p:sldId id="287" r:id="rId17"/>
    <p:sldId id="286" r:id="rId18"/>
    <p:sldId id="284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68259" autoAdjust="0"/>
  </p:normalViewPr>
  <p:slideViewPr>
    <p:cSldViewPr snapToGrid="0" snapToObjects="1">
      <p:cViewPr varScale="1">
        <p:scale>
          <a:sx n="60" d="100"/>
          <a:sy n="60" d="100"/>
        </p:scale>
        <p:origin x="109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customXml" Target="../customXml/item3.xml"/><Relationship Id="rId24" Type="http://schemas.openxmlformats.org/officeDocument/2006/relationships/customXml" Target="../customXml/item2.xml"/><Relationship Id="rId23" Type="http://schemas.openxmlformats.org/officeDocument/2006/relationships/customXml" Target="../customXml/item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zh-HK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zh-HK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clean_conceptual_illustration_poster_like_batch_4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28016"/>
            <a:ext cx="5394960" cy="6729984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49A4A"/>
          </a:solidFill>
          <a:ln w="12700">
            <a:solidFill>
              <a:srgbClr val="C49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2"/>
          <p:cNvSpPr/>
          <p:nvPr/>
        </p:nvSpPr>
        <p:spPr>
          <a:xfrm>
            <a:off x="658368" y="1261872"/>
            <a:ext cx="4343400" cy="5852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B1B35"/>
                </a:solidFill>
                <a:latin typeface="Times New Roman" panose="02020603050405020304" pitchFamily="18" charset="0"/>
                <a:ea typeface="Noto Serif CJK TC" pitchFamily="34" charset="-122"/>
                <a:cs typeface="Times New Roman" panose="02020603050405020304" pitchFamily="18" charset="0"/>
              </a:rPr>
              <a:t>AI </a:t>
            </a:r>
            <a:r>
              <a:rPr lang="en-US" sz="3400" b="1" dirty="0" err="1">
                <a:solidFill>
                  <a:srgbClr val="0B1B35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與法律翻譯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676656" y="1938528"/>
            <a:ext cx="41605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94944" y="2587752"/>
            <a:ext cx="292608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94944" y="2953512"/>
            <a:ext cx="2926080" cy="0"/>
          </a:xfrm>
          <a:prstGeom prst="line">
            <a:avLst/>
          </a:prstGeom>
          <a:noFill/>
          <a:ln w="13970">
            <a:solidFill>
              <a:srgbClr val="C49A4A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Text 6"/>
          <p:cNvSpPr/>
          <p:nvPr/>
        </p:nvSpPr>
        <p:spPr>
          <a:xfrm>
            <a:off x="694944" y="3832529"/>
            <a:ext cx="3845251" cy="2679589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68708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IU Kwan Yuen</a:t>
            </a:r>
            <a:endParaRPr lang="en-US" sz="3200" dirty="0">
              <a:solidFill>
                <a:srgbClr val="687086"/>
              </a:solidFill>
              <a:latin typeface="Noto Sans CJK TC" pitchFamily="34" charset="0"/>
              <a:ea typeface="Noto Sans CJK TC" pitchFamily="34" charset="-122"/>
              <a:cs typeface="Noto Sans CJK TC" pitchFamily="34" charset="-120"/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>
                <a:solidFill>
                  <a:srgbClr val="68708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Disclaimer: For informational purposes only. This presentation does not constitute professional advice and may contain errors.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1173968" y="6446520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49A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cinematic_courtroom_office_scene_with_a_drama_batch_3_dark.png"/>
          <p:cNvPicPr>
            <a:picLocks noChangeAspect="1"/>
          </p:cNvPicPr>
          <p:nvPr/>
        </p:nvPicPr>
        <p:blipFill>
          <a:blip r:embed="rId1"/>
          <a:srcRect l="2000" r="-205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實驗</a:t>
            </a: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 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548640" y="1463040"/>
            <a:ext cx="5532120" cy="4434840"/>
          </a:xfrm>
          <a:prstGeom prst="rect">
            <a:avLst/>
          </a:prstGeom>
          <a:solidFill>
            <a:srgbClr val="071B32">
              <a:alpha val="97000"/>
            </a:srgbClr>
          </a:solidFill>
          <a:ln w="12700">
            <a:solidFill>
              <a:srgbClr val="D8B15C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4"/>
          <p:cNvSpPr/>
          <p:nvPr/>
        </p:nvSpPr>
        <p:spPr>
          <a:xfrm>
            <a:off x="868680" y="1783080"/>
            <a:ext cx="21945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66A5B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未提供術語時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8680" y="2331720"/>
            <a:ext cx="4754880" cy="137160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“starting point” 誤譯為「常規起訴點」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“principle of totality” 機械地譯為「折扣的總體原則」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“attempted burglary”</a:t>
            </a:r>
            <a:r>
              <a:rPr lang="zh-TW" alt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未遂入室盜竊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68680" y="397764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81C995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提供正確術語後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868680" y="4507992"/>
            <a:ext cx="4572000" cy="96012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「</a:t>
            </a:r>
            <a:r>
              <a:rPr lang="en-US" sz="1700" dirty="0" err="1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量刑起點</a:t>
            </a: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」</a:t>
            </a:r>
            <a:endParaRPr lang="en-US" sz="1700" dirty="0">
              <a:solidFill>
                <a:srgbClr val="F6F0DF"/>
              </a:solidFill>
              <a:latin typeface="Microsoft JhengHei" panose="020B0604030504040204" pitchFamily="34" charset="-120"/>
              <a:ea typeface="Microsoft JhengHei" panose="020B0604030504040204" pitchFamily="34" charset="-122"/>
              <a:cs typeface="Microsoft JhengHei" panose="020B0604030504040204" pitchFamily="34" charset="-120"/>
            </a:endParaRPr>
          </a:p>
          <a:p>
            <a:r>
              <a:rPr lang="en-US" altLang="zh-HK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「</a:t>
            </a:r>
            <a:r>
              <a:rPr lang="en-US" altLang="zh-HK" sz="1700" dirty="0" err="1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整體刑期的原則</a:t>
            </a:r>
            <a:r>
              <a:rPr lang="en-US" altLang="zh-HK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」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「</a:t>
            </a:r>
            <a:r>
              <a:rPr lang="en-US" sz="1700" dirty="0" err="1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企圖入屋犯法罪</a:t>
            </a: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」</a:t>
            </a:r>
            <a:endParaRPr lang="en-US" sz="1700" dirty="0">
              <a:solidFill>
                <a:srgbClr val="F6F0DF"/>
              </a:solidFill>
              <a:latin typeface="Microsoft JhengHei" panose="020B0604030504040204" pitchFamily="34" charset="-120"/>
              <a:ea typeface="Microsoft JhengHei" panose="020B0604030504040204" pitchFamily="34" charset="-122"/>
              <a:cs typeface="Microsoft JhengHei" panose="020B0604030504040204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720840" y="4434840"/>
            <a:ext cx="4617720" cy="1051560"/>
          </a:xfrm>
          <a:prstGeom prst="roundRect">
            <a:avLst>
              <a:gd name="adj" fmla="val 6957"/>
            </a:avLst>
          </a:prstGeom>
          <a:solidFill>
            <a:srgbClr val="102C4A">
              <a:alpha val="95000"/>
            </a:srgbClr>
          </a:solidFill>
          <a:ln w="12700">
            <a:solidFill>
              <a:srgbClr val="66D9F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" name="Text 9"/>
          <p:cNvSpPr/>
          <p:nvPr/>
        </p:nvSpPr>
        <p:spPr>
          <a:xfrm>
            <a:off x="6903720" y="4562856"/>
            <a:ext cx="4251960" cy="83210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50" dirty="0" err="1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判刑理由有大量隱含推理。需要提供「案件語境」及「術語邊界</a:t>
            </a:r>
            <a:r>
              <a:rPr 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」。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B32"/>
          </a:solidFill>
          <a:ln w="12700">
            <a:solidFill>
              <a:srgbClr val="071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3" name="Shape 1"/>
          <p:cNvSpPr/>
          <p:nvPr/>
        </p:nvSpPr>
        <p:spPr>
          <a:xfrm>
            <a:off x="45720" y="5440680"/>
            <a:ext cx="475488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D8B15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4" name="Shape 2"/>
          <p:cNvSpPr/>
          <p:nvPr/>
        </p:nvSpPr>
        <p:spPr>
          <a:xfrm>
            <a:off x="7360920" y="73152"/>
            <a:ext cx="457200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66D9FF">
                <a:alpha val="17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3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證供翻譯：判決書以外的延伸場景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5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對一般事實證供的翻譯表現較佳，尤其在語氣轉換方面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800100" y="1463040"/>
            <a:ext cx="5074920" cy="4160520"/>
          </a:xfrm>
          <a:prstGeom prst="rect">
            <a:avLst/>
          </a:prstGeom>
          <a:solidFill>
            <a:srgbClr val="FFFFFF">
              <a:alpha val="94000"/>
            </a:srgbClr>
          </a:solidFill>
          <a:ln w="15240">
            <a:solidFill>
              <a:srgbClr val="D8B15C">
                <a:alpha val="78000"/>
              </a:srgbClr>
            </a:solidFill>
            <a:prstDash val="solid"/>
          </a:ln>
        </p:spPr>
        <p:txBody>
          <a:bodyPr/>
          <a:lstStyle/>
          <a:p>
            <a:endParaRPr lang="en-US" altLang="zh-HK" dirty="0"/>
          </a:p>
          <a:p>
            <a:endParaRPr lang="en-US" altLang="zh-HK" dirty="0"/>
          </a:p>
          <a:p>
            <a:r>
              <a:rPr lang="en-US" altLang="zh-HK" dirty="0"/>
              <a:t>Q: What does the black car do?</a:t>
            </a:r>
            <a:endParaRPr lang="zh-TW" altLang="zh-HK" dirty="0"/>
          </a:p>
          <a:p>
            <a:r>
              <a:rPr lang="en-US" altLang="zh-HK" dirty="0"/>
              <a:t>A: It starts skidding, then it starts to spin around and slide sideways into the intersection, coming right at me</a:t>
            </a:r>
            <a:endParaRPr lang="zh-HK" altLang="en-US" dirty="0"/>
          </a:p>
        </p:txBody>
      </p:sp>
      <p:sp>
        <p:nvSpPr>
          <p:cNvPr id="9" name="Text 7"/>
          <p:cNvSpPr/>
          <p:nvPr/>
        </p:nvSpPr>
        <p:spPr>
          <a:xfrm>
            <a:off x="1123015" y="3590252"/>
            <a:ext cx="22860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正式繁體中文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36320" y="3835552"/>
            <a:ext cx="4526280" cy="146304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Q：黑色汽車做了什麼？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A：它開始打滑，然後開始旋轉，並滑向交叉路口，直接向我這邊滑來。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6355080" y="1463040"/>
            <a:ext cx="5074920" cy="4160520"/>
          </a:xfrm>
          <a:prstGeom prst="rect">
            <a:avLst/>
          </a:prstGeom>
          <a:solidFill>
            <a:srgbClr val="FFFFFF">
              <a:alpha val="94000"/>
            </a:srgbClr>
          </a:solidFill>
          <a:ln w="15240">
            <a:solidFill>
              <a:srgbClr val="66D9FF">
                <a:alpha val="78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" name="Text 10"/>
          <p:cNvSpPr/>
          <p:nvPr/>
        </p:nvSpPr>
        <p:spPr>
          <a:xfrm>
            <a:off x="6629400" y="1737360"/>
            <a:ext cx="22860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廣東話口語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629400" y="2468880"/>
            <a:ext cx="4526280" cy="146304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Q：黑色車接落嚟做咗咩？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A：佢開始打滑，然後旋轉，跟住側滑入路口，直衝我呢邊。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188720" y="5806440"/>
            <a:ext cx="978408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0D48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啟示：AI 可協助在「正式書面語」與「法庭可理解的口語」之間轉換；但證供的準確性仍需即時核對。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10</a:t>
            </a:r>
            <a:endParaRPr lang="en-US" sz="850" dirty="0"/>
          </a:p>
        </p:txBody>
      </p:sp>
      <p:sp>
        <p:nvSpPr>
          <p:cNvPr id="17" name="Text 7"/>
          <p:cNvSpPr/>
          <p:nvPr/>
        </p:nvSpPr>
        <p:spPr>
          <a:xfrm>
            <a:off x="1013460" y="1714655"/>
            <a:ext cx="22860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English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rofessional_infographic_banner_style_sc_batch_2_dark.png"/>
          <p:cNvPicPr>
            <a:picLocks noChangeAspect="1"/>
          </p:cNvPicPr>
          <p:nvPr/>
        </p:nvPicPr>
        <p:blipFill>
          <a:blip r:embed="rId1"/>
          <a:srcRect t="2000" r="12956" b="11000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建議工作流程：AI 翻譯判決書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把 AI 放在「草擬與校對」位置，而不是「最終權威」位置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2011680" y="269748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Shape 4"/>
          <p:cNvSpPr/>
          <p:nvPr/>
        </p:nvSpPr>
        <p:spPr>
          <a:xfrm>
            <a:off x="3950208" y="269748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8" name="Shape 5"/>
          <p:cNvSpPr/>
          <p:nvPr/>
        </p:nvSpPr>
        <p:spPr>
          <a:xfrm>
            <a:off x="5888736" y="269748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Shape 6"/>
          <p:cNvSpPr/>
          <p:nvPr/>
        </p:nvSpPr>
        <p:spPr>
          <a:xfrm>
            <a:off x="7827264" y="269748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0" name="Shape 7"/>
          <p:cNvSpPr/>
          <p:nvPr/>
        </p:nvSpPr>
        <p:spPr>
          <a:xfrm>
            <a:off x="9765792" y="269748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1" name="Shape 8"/>
          <p:cNvSpPr/>
          <p:nvPr/>
        </p:nvSpPr>
        <p:spPr>
          <a:xfrm>
            <a:off x="502920" y="2240280"/>
            <a:ext cx="1527048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5240">
            <a:solidFill>
              <a:srgbClr val="D8B15C">
                <a:alpha val="82000"/>
              </a:srgbClr>
            </a:solidFill>
            <a:prstDash val="solid"/>
          </a:ln>
        </p:spPr>
        <p:txBody>
          <a:bodyPr/>
          <a:lstStyle/>
          <a:p>
            <a:endParaRPr lang="zh-HK" altLang="en-US" dirty="0"/>
          </a:p>
        </p:txBody>
      </p:sp>
      <p:sp>
        <p:nvSpPr>
          <p:cNvPr id="12" name="Text 9"/>
          <p:cNvSpPr/>
          <p:nvPr/>
        </p:nvSpPr>
        <p:spPr>
          <a:xfrm>
            <a:off x="612648" y="2404872"/>
            <a:ext cx="1307592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原文判決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594360" y="2715768"/>
            <a:ext cx="1344168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2441448" y="2240280"/>
            <a:ext cx="1527048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5240">
            <a:solidFill>
              <a:srgbClr val="D8B15C">
                <a:alpha val="82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5" name="Text 12"/>
          <p:cNvSpPr/>
          <p:nvPr/>
        </p:nvSpPr>
        <p:spPr>
          <a:xfrm>
            <a:off x="2551176" y="2404872"/>
            <a:ext cx="1307592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分段與爭點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2532888" y="2715768"/>
            <a:ext cx="1344168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379976" y="2240280"/>
            <a:ext cx="1527048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5240">
            <a:solidFill>
              <a:srgbClr val="D8B15C">
                <a:alpha val="82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8" name="Text 15"/>
          <p:cNvSpPr/>
          <p:nvPr/>
        </p:nvSpPr>
        <p:spPr>
          <a:xfrm>
            <a:off x="4489704" y="2404872"/>
            <a:ext cx="1307592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術語表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4471416" y="2715768"/>
            <a:ext cx="1344168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統一案例及用語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6318504" y="2240280"/>
            <a:ext cx="1527048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5240">
            <a:solidFill>
              <a:srgbClr val="66D9FF">
                <a:alpha val="82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21" name="Text 18"/>
          <p:cNvSpPr/>
          <p:nvPr/>
        </p:nvSpPr>
        <p:spPr>
          <a:xfrm>
            <a:off x="6428232" y="2404872"/>
            <a:ext cx="1307592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初稿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409944" y="2715768"/>
            <a:ext cx="1344168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8257032" y="2240280"/>
            <a:ext cx="1527048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5240">
            <a:solidFill>
              <a:srgbClr val="D8B15C">
                <a:alpha val="82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24" name="Text 21"/>
          <p:cNvSpPr/>
          <p:nvPr/>
        </p:nvSpPr>
        <p:spPr>
          <a:xfrm>
            <a:off x="8366760" y="2404872"/>
            <a:ext cx="1307592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altLang="zh-HK" sz="1400" b="1" dirty="0" err="1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核對</a:t>
            </a:r>
            <a:endParaRPr lang="en-US" sz="1350" b="1" dirty="0"/>
          </a:p>
        </p:txBody>
      </p:sp>
      <p:sp>
        <p:nvSpPr>
          <p:cNvPr id="25" name="Text 22"/>
          <p:cNvSpPr/>
          <p:nvPr/>
        </p:nvSpPr>
        <p:spPr>
          <a:xfrm>
            <a:off x="8348472" y="2715768"/>
            <a:ext cx="1344168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10195560" y="2240280"/>
            <a:ext cx="1527048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5240">
            <a:solidFill>
              <a:srgbClr val="D8B15C">
                <a:alpha val="82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27" name="Text 24"/>
          <p:cNvSpPr/>
          <p:nvPr/>
        </p:nvSpPr>
        <p:spPr>
          <a:xfrm>
            <a:off x="10305288" y="2404872"/>
            <a:ext cx="1307592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定稿發布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10287000" y="2715768"/>
            <a:ext cx="1344168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0D2B4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建立可重用語料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1143000" y="4069080"/>
            <a:ext cx="9966960" cy="1207008"/>
          </a:xfrm>
          <a:prstGeom prst="roundRect">
            <a:avLst>
              <a:gd name="adj" fmla="val 6061"/>
            </a:avLst>
          </a:prstGeom>
          <a:solidFill>
            <a:srgbClr val="102C4A">
              <a:alpha val="95000"/>
            </a:srgbClr>
          </a:solidFill>
          <a:ln w="12700">
            <a:solidFill>
              <a:srgbClr val="66D9F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30" name="Text 27"/>
          <p:cNvSpPr/>
          <p:nvPr/>
        </p:nvSpPr>
        <p:spPr>
          <a:xfrm>
            <a:off x="1325880" y="4197096"/>
            <a:ext cx="9601200" cy="987552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品質控制清單</a:t>
            </a:r>
            <a:endParaRPr lang="en-US" sz="1750" dirty="0"/>
          </a:p>
          <a:p>
            <a:pPr marL="0" indent="0">
              <a:buNone/>
            </a:pPr>
            <a:r>
              <a:rPr 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禁止 AI 自行增補法律權威</a:t>
            </a:r>
            <a:endParaRPr lang="en-US" sz="1750" dirty="0"/>
          </a:p>
          <a:p>
            <a:pPr marL="0" indent="0">
              <a:buNone/>
            </a:pPr>
            <a:r>
              <a:rPr 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所有專有名詞與案例名稱逐項核對</a:t>
            </a:r>
            <a:endParaRPr lang="en-US" sz="1750" dirty="0"/>
          </a:p>
          <a:p>
            <a:pPr marL="0" indent="0">
              <a:buNone/>
            </a:pPr>
            <a:r>
              <a:rPr 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重要法律概念以英文原文作對照</a:t>
            </a:r>
            <a:endParaRPr lang="en-US" sz="1750" dirty="0"/>
          </a:p>
          <a:p>
            <a:pPr marL="0" indent="0">
              <a:buNone/>
            </a:pPr>
            <a:r>
              <a:rPr 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• </a:t>
            </a:r>
            <a:r>
              <a:rPr lang="en-US" sz="1750" dirty="0" err="1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最終譯文由具</a:t>
            </a:r>
            <a:r>
              <a:rPr lang="zh-HK" altLang="en-US" sz="175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翻譯員負責</a:t>
            </a:r>
            <a:endParaRPr lang="en-US" sz="1750" dirty="0"/>
          </a:p>
        </p:txBody>
      </p:sp>
      <p:sp>
        <p:nvSpPr>
          <p:cNvPr id="31" name="Text 28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6914" y="816455"/>
            <a:ext cx="10113085" cy="565552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highly_detailed_conceptual_lega_batch_1_dark.png"/>
          <p:cNvPicPr>
            <a:picLocks noChangeAspect="1"/>
          </p:cNvPicPr>
          <p:nvPr/>
        </p:nvPicPr>
        <p:blipFill>
          <a:blip r:embed="rId1"/>
          <a:srcRect l="5000" r="-505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777240"/>
            <a:ext cx="274320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結論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786384" y="1444752"/>
            <a:ext cx="1234440" cy="0"/>
          </a:xfrm>
          <a:prstGeom prst="line">
            <a:avLst/>
          </a:prstGeom>
          <a:noFill/>
          <a:ln w="3048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2"/>
          <p:cNvSpPr/>
          <p:nvPr/>
        </p:nvSpPr>
        <p:spPr>
          <a:xfrm>
            <a:off x="960120" y="2011680"/>
            <a:ext cx="2926080" cy="7795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0D48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01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960120" y="2791206"/>
            <a:ext cx="2926080" cy="538582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可加速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初稿與術語搜尋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617720" y="2011680"/>
            <a:ext cx="2926080" cy="7795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66D9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02</a:t>
            </a:r>
            <a:endParaRPr lang="en-US" sz="4200" dirty="0"/>
          </a:p>
        </p:txBody>
      </p:sp>
      <p:sp>
        <p:nvSpPr>
          <p:cNvPr id="8" name="Text 5"/>
          <p:cNvSpPr/>
          <p:nvPr/>
        </p:nvSpPr>
        <p:spPr>
          <a:xfrm>
            <a:off x="4617720" y="2791206"/>
            <a:ext cx="2926080" cy="538582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法律語境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仍是成敗關鍵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275320" y="2011680"/>
            <a:ext cx="2926080" cy="7795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0D48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03</a:t>
            </a:r>
            <a:endParaRPr lang="en-US" sz="4200" dirty="0"/>
          </a:p>
        </p:txBody>
      </p:sp>
      <p:sp>
        <p:nvSpPr>
          <p:cNvPr id="10" name="Text 7"/>
          <p:cNvSpPr/>
          <p:nvPr/>
        </p:nvSpPr>
        <p:spPr>
          <a:xfrm>
            <a:off x="8275320" y="2791206"/>
            <a:ext cx="2926080" cy="538582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人手覆核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不可省略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143000" y="4754880"/>
            <a:ext cx="9966960" cy="64008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</a:t>
            </a:r>
            <a:r>
              <a:rPr lang="en-US" sz="24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不是判決翻譯的終點；它是把英文普通法資源更快帶入中文法律語境的起點</a:t>
            </a:r>
            <a:r>
              <a:rPr lang="en-US" sz="24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。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834640" y="5623560"/>
            <a:ext cx="6583680" cy="4114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0D48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速度交給 AI；責任留在人。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abstract_concept_scene_a_high_en_batch_1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49A4A"/>
          </a:solidFill>
          <a:ln w="12700">
            <a:solidFill>
              <a:srgbClr val="C49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4" name="Text 1"/>
          <p:cNvSpPr/>
          <p:nvPr/>
        </p:nvSpPr>
        <p:spPr>
          <a:xfrm>
            <a:off x="658368" y="640080"/>
            <a:ext cx="256032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C49A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最新技術（一）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58368" y="1024128"/>
            <a:ext cx="713232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長上下文、多模態與即時口譯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786384" y="1965960"/>
            <a:ext cx="5212080" cy="713232"/>
          </a:xfrm>
          <a:prstGeom prst="roundRect">
            <a:avLst>
              <a:gd name="adj" fmla="val 10256"/>
            </a:avLst>
          </a:prstGeom>
          <a:solidFill>
            <a:srgbClr val="10213F">
              <a:alpha val="92000"/>
            </a:srgbClr>
          </a:solidFill>
          <a:ln w="12700">
            <a:solidFill>
              <a:srgbClr val="C49A4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4"/>
          <p:cNvSpPr/>
          <p:nvPr/>
        </p:nvSpPr>
        <p:spPr>
          <a:xfrm>
            <a:off x="987552" y="2112264"/>
            <a:ext cx="21031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C49A4A"/>
                </a:solidFill>
                <a:latin typeface="Times New Roman" panose="02020603050405020304" pitchFamily="18" charset="0"/>
                <a:ea typeface="Noto Sans CJK TC" pitchFamily="34" charset="-122"/>
                <a:cs typeface="Times New Roman" panose="02020603050405020304" pitchFamily="18" charset="0"/>
              </a:rPr>
              <a:t>1M token 長上下文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182112" y="2075688"/>
            <a:ext cx="246888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可把長篇判詞、合約、雙語對照表放入同一工作流；重點是跨段一致與定義追蹤。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786383" y="2953512"/>
            <a:ext cx="5362545" cy="768096"/>
          </a:xfrm>
          <a:prstGeom prst="roundRect">
            <a:avLst>
              <a:gd name="adj" fmla="val 10256"/>
            </a:avLst>
          </a:prstGeom>
          <a:solidFill>
            <a:srgbClr val="10213F">
              <a:alpha val="92000"/>
            </a:srgbClr>
          </a:solidFill>
          <a:ln w="12700">
            <a:solidFill>
              <a:srgbClr val="C49A4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0" name="Text 7"/>
          <p:cNvSpPr/>
          <p:nvPr/>
        </p:nvSpPr>
        <p:spPr>
          <a:xfrm>
            <a:off x="987552" y="3099816"/>
            <a:ext cx="21031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C49A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多模態文件理解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218688" y="3189160"/>
            <a:ext cx="246888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模型可同時處理文字與圖片輸入；有助於保留頁碼、表格、批註和版面語境。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786384" y="3941064"/>
            <a:ext cx="5212080" cy="713232"/>
          </a:xfrm>
          <a:prstGeom prst="roundRect">
            <a:avLst>
              <a:gd name="adj" fmla="val 10256"/>
            </a:avLst>
          </a:prstGeom>
          <a:solidFill>
            <a:srgbClr val="10213F">
              <a:alpha val="92000"/>
            </a:srgbClr>
          </a:solidFill>
          <a:ln w="12700">
            <a:solidFill>
              <a:srgbClr val="C49A4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3" name="Text 10"/>
          <p:cNvSpPr/>
          <p:nvPr/>
        </p:nvSpPr>
        <p:spPr>
          <a:xfrm>
            <a:off x="987552" y="4087368"/>
            <a:ext cx="21031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C49A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即時語音翻譯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3182112" y="4133088"/>
            <a:ext cx="246888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專門翻譯模型支援邊聽邊輸出譯文與語音；適用於會議、客戶面談、國際仲裁。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41248" y="5358384"/>
            <a:ext cx="502920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1173968" y="6446520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C49A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09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640080" y="6464808"/>
            <a:ext cx="96926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7B839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資料來源：OpenAI GPT-4.1（2025）；OpenAI gpt-realtime-translate（2026）；OpenAI API model docs。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9554" y="126134"/>
            <a:ext cx="11273537" cy="61542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959" y="84799"/>
            <a:ext cx="11791041" cy="67732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abstract_concept_scene_a_high_en_dark.png"/>
          <p:cNvPicPr>
            <a:picLocks noChangeAspect="1"/>
          </p:cNvPicPr>
          <p:nvPr/>
        </p:nvPicPr>
        <p:blipFill>
          <a:blip r:embed="rId1"/>
          <a:srcRect r="-5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判決書翻譯的三重難題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文字、法律概念與司法風格同時需要處理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685800" y="1691640"/>
            <a:ext cx="3383280" cy="2011680"/>
          </a:xfrm>
          <a:prstGeom prst="roundRect">
            <a:avLst>
              <a:gd name="adj" fmla="val 3636"/>
            </a:avLst>
          </a:prstGeom>
          <a:solidFill>
            <a:srgbClr val="102C4A">
              <a:alpha val="95000"/>
            </a:srgbClr>
          </a:solidFill>
          <a:ln w="12700">
            <a:solidFill>
              <a:srgbClr val="D8B15C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4"/>
          <p:cNvSpPr/>
          <p:nvPr/>
        </p:nvSpPr>
        <p:spPr>
          <a:xfrm>
            <a:off x="868680" y="1819656"/>
            <a:ext cx="3017520" cy="17922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一、術語不是字典題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例如 “taxed costs” 不是稅務，而是「經評定的訟費」。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434840" y="1691640"/>
            <a:ext cx="3383280" cy="2011680"/>
          </a:xfrm>
          <a:prstGeom prst="roundRect">
            <a:avLst>
              <a:gd name="adj" fmla="val 3636"/>
            </a:avLst>
          </a:prstGeom>
          <a:solidFill>
            <a:srgbClr val="102C4A">
              <a:alpha val="95000"/>
            </a:srgbClr>
          </a:solidFill>
          <a:ln w="12700">
            <a:solidFill>
              <a:srgbClr val="66D9F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Text 6"/>
          <p:cNvSpPr/>
          <p:nvPr/>
        </p:nvSpPr>
        <p:spPr>
          <a:xfrm>
            <a:off x="4617720" y="1819656"/>
            <a:ext cx="3017520" cy="17922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二、語境決定含義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例如 “unsafe conviction” 不能機械翻成「不安全」。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8183880" y="1691640"/>
            <a:ext cx="3383280" cy="2011680"/>
          </a:xfrm>
          <a:prstGeom prst="roundRect">
            <a:avLst>
              <a:gd name="adj" fmla="val 3636"/>
            </a:avLst>
          </a:prstGeom>
          <a:solidFill>
            <a:srgbClr val="102C4A">
              <a:alpha val="95000"/>
            </a:srgbClr>
          </a:solidFill>
          <a:ln w="12700">
            <a:solidFill>
              <a:srgbClr val="D8B15C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1" name="Text 8"/>
          <p:cNvSpPr/>
          <p:nvPr/>
        </p:nvSpPr>
        <p:spPr>
          <a:xfrm>
            <a:off x="8366760" y="1819656"/>
            <a:ext cx="3017520" cy="17922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三、法律推理要連貫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6F0D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代名詞、因果、原則與結論，要在整份判決保持一致。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005840" y="4754880"/>
            <a:ext cx="101498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0D48A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判決書翻譯的品質，取決於：準確性 × 一致性 × 可讀性 × 法律語境。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rofessional_infographic_banner_style_sc_batch_2_dark.png"/>
          <p:cNvPicPr>
            <a:picLocks noChangeAspect="1"/>
          </p:cNvPicPr>
          <p:nvPr/>
        </p:nvPicPr>
        <p:blipFill>
          <a:blip r:embed="rId1"/>
          <a:srcRect t="2000" r="13956" b="12000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本文的實驗設計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用四組實驗測試 AI 能否處理判決書翻譯的核心痛點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2971800" y="329184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6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Shape 4"/>
          <p:cNvSpPr/>
          <p:nvPr/>
        </p:nvSpPr>
        <p:spPr>
          <a:xfrm>
            <a:off x="5760720" y="3291840"/>
            <a:ext cx="502920" cy="0"/>
          </a:xfrm>
          <a:prstGeom prst="line">
            <a:avLst/>
          </a:prstGeom>
          <a:noFill/>
          <a:ln w="19050">
            <a:solidFill>
              <a:srgbClr val="D8B15C">
                <a:alpha val="6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Shape 6"/>
          <p:cNvSpPr/>
          <p:nvPr/>
        </p:nvSpPr>
        <p:spPr>
          <a:xfrm>
            <a:off x="822960" y="2240280"/>
            <a:ext cx="2148840" cy="2103120"/>
          </a:xfrm>
          <a:prstGeom prst="roundRect">
            <a:avLst>
              <a:gd name="adj" fmla="val 3478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8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0" name="Text 7"/>
          <p:cNvSpPr/>
          <p:nvPr/>
        </p:nvSpPr>
        <p:spPr>
          <a:xfrm>
            <a:off x="987552" y="2468880"/>
            <a:ext cx="1819656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/>
              <a:t>1</a:t>
            </a:r>
            <a:endParaRPr lang="en-US" sz="2100" dirty="0"/>
          </a:p>
          <a:p>
            <a:pPr algn="ctr"/>
            <a:r>
              <a:rPr lang="zh-HK" altLang="en-US" sz="21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翻譯</a:t>
            </a:r>
            <a:r>
              <a:rPr lang="en-US" sz="2100" b="1" dirty="0" err="1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簡單判決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87552" y="3310128"/>
            <a:ext cx="1819656" cy="68580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611880" y="2240280"/>
            <a:ext cx="2148840" cy="2103120"/>
          </a:xfrm>
          <a:prstGeom prst="roundRect">
            <a:avLst>
              <a:gd name="adj" fmla="val 3478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66D9FF">
                <a:alpha val="88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3" name="Text 10"/>
          <p:cNvSpPr/>
          <p:nvPr/>
        </p:nvSpPr>
        <p:spPr>
          <a:xfrm>
            <a:off x="3776472" y="2468880"/>
            <a:ext cx="1819656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2</a:t>
            </a:r>
            <a:endParaRPr lang="en-US" sz="2100" dirty="0"/>
          </a:p>
          <a:p>
            <a:pPr algn="ctr"/>
            <a:r>
              <a:rPr lang="zh-HK" altLang="en-US" sz="21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證供翻譯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3776472" y="3310128"/>
            <a:ext cx="1819656" cy="68580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400800" y="2240280"/>
            <a:ext cx="2148840" cy="2103120"/>
          </a:xfrm>
          <a:prstGeom prst="roundRect">
            <a:avLst>
              <a:gd name="adj" fmla="val 3478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8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6" name="Text 13"/>
          <p:cNvSpPr/>
          <p:nvPr/>
        </p:nvSpPr>
        <p:spPr>
          <a:xfrm>
            <a:off x="6565392" y="2468880"/>
            <a:ext cx="1819656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3</a:t>
            </a:r>
            <a:endParaRPr lang="en-US" sz="2100" dirty="0"/>
          </a:p>
          <a:p>
            <a:pPr algn="ctr"/>
            <a:r>
              <a:rPr lang="en-US" altLang="zh-HK" sz="2100" b="1" dirty="0" err="1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法律</a:t>
            </a:r>
            <a:r>
              <a:rPr lang="zh-HK" altLang="en-US" sz="2100" b="1" dirty="0">
                <a:solidFill>
                  <a:srgbClr val="071B32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語景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6565392" y="3310128"/>
            <a:ext cx="1819656" cy="68580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9354312" y="3310128"/>
            <a:ext cx="1819656" cy="68580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463040" y="5120640"/>
            <a:ext cx="941832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2050" dirty="0"/>
          </a:p>
        </p:txBody>
      </p:sp>
      <p:sp>
        <p:nvSpPr>
          <p:cNvPr id="22" name="Text 19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B32"/>
          </a:solidFill>
          <a:ln w="12700">
            <a:solidFill>
              <a:srgbClr val="071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3" name="Shape 1"/>
          <p:cNvSpPr/>
          <p:nvPr/>
        </p:nvSpPr>
        <p:spPr>
          <a:xfrm>
            <a:off x="45720" y="5440680"/>
            <a:ext cx="475488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D8B15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4" name="Shape 2"/>
          <p:cNvSpPr/>
          <p:nvPr/>
        </p:nvSpPr>
        <p:spPr>
          <a:xfrm>
            <a:off x="7360920" y="73152"/>
            <a:ext cx="457200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66D9FF">
                <a:alpha val="17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3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實驗</a:t>
            </a: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 ：簡單判決翻譯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5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50" dirty="0" err="1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法律術語輸入後</a:t>
            </a:r>
            <a:r>
              <a:rPr lang="en-US" sz="15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 (RAG)，AI 初稿明顯改善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77240" y="1481328"/>
            <a:ext cx="10173658" cy="3593592"/>
          </a:xfrm>
          <a:prstGeom prst="roundRect">
            <a:avLst>
              <a:gd name="adj" fmla="val 4545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Text 7"/>
          <p:cNvSpPr/>
          <p:nvPr/>
        </p:nvSpPr>
        <p:spPr>
          <a:xfrm>
            <a:off x="1005840" y="1645920"/>
            <a:ext cx="9671286" cy="342900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r>
              <a:rPr lang="zh-HK" altLang="zh-HK" dirty="0"/>
              <a:t>Please translate the following paragraph taken from a court judgment from English into Traditional Chinese:</a:t>
            </a:r>
            <a:endParaRPr lang="zh-HK" altLang="zh-HK" dirty="0"/>
          </a:p>
          <a:p>
            <a:pPr algn="just"/>
            <a:r>
              <a:rPr lang="zh-HK" altLang="zh-HK" dirty="0"/>
              <a:t>Mr Justice Ribeiro PJ held that the distinction between "jurisdiction" and "admissibility" should be adopted as a helpful aid to construction when deciding whether, in a particular case, judicial intervention in an arbitral process was permissible. The distinction was properly distilled from the relevant provisions of the Ordinance. It was a concept rooted in the nature of arbitration and grounded on the premise that arbitrations were consensual. Thus, a challenge to "jurisdiction" denied the challenger's consent to arbitration and targeted the tribunal's authority, making it subject to review by the court. A challenge to the viability of the particular claim as opposed to the arbitrators' authority only went to "admissibility" and was not.</a:t>
            </a:r>
            <a:endParaRPr lang="zh-HK" altLang="zh-HK" dirty="0"/>
          </a:p>
          <a:p>
            <a:br>
              <a:rPr lang="zh-HK" altLang="zh-HK" sz="1600" dirty="0"/>
            </a:b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3054096"/>
            <a:ext cx="4572000" cy="101498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675120" y="3255264"/>
            <a:ext cx="4526280" cy="115214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63040" y="5349240"/>
            <a:ext cx="914400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B32"/>
          </a:solidFill>
          <a:ln w="12700">
            <a:solidFill>
              <a:srgbClr val="071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3" name="Shape 1"/>
          <p:cNvSpPr/>
          <p:nvPr/>
        </p:nvSpPr>
        <p:spPr>
          <a:xfrm>
            <a:off x="45720" y="5440680"/>
            <a:ext cx="475488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D8B15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4" name="Shape 2"/>
          <p:cNvSpPr/>
          <p:nvPr/>
        </p:nvSpPr>
        <p:spPr>
          <a:xfrm>
            <a:off x="7360920" y="73152"/>
            <a:ext cx="457200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66D9FF">
                <a:alpha val="17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3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實驗</a:t>
            </a: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 ：簡單判決翻譯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5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48640" y="1117854"/>
            <a:ext cx="4754880" cy="4613148"/>
          </a:xfrm>
          <a:prstGeom prst="roundRect">
            <a:avLst>
              <a:gd name="adj" fmla="val 4545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Text 7"/>
          <p:cNvSpPr/>
          <p:nvPr/>
        </p:nvSpPr>
        <p:spPr>
          <a:xfrm>
            <a:off x="760614" y="1117854"/>
            <a:ext cx="4330931" cy="475488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endParaRPr lang="zh-HK" altLang="zh-HK" dirty="0"/>
          </a:p>
          <a:p>
            <a:r>
              <a:rPr lang="zh-HK" altLang="zh-HK" dirty="0"/>
              <a:t>終審法院常任法官李義裁定，在決定特定案件中法院對仲裁程序的司法干預是否屬可容許時，應採納「</a:t>
            </a:r>
            <a:r>
              <a:rPr lang="zh-HK" altLang="zh-HK" dirty="0">
                <a:highlight>
                  <a:srgbClr val="FFFF00"/>
                </a:highlight>
              </a:rPr>
              <a:t>管轄權</a:t>
            </a:r>
            <a:r>
              <a:rPr lang="zh-HK" altLang="zh-HK" dirty="0"/>
              <a:t>」與「</a:t>
            </a:r>
            <a:r>
              <a:rPr lang="zh-HK" altLang="zh-HK" dirty="0">
                <a:highlight>
                  <a:srgbClr val="FFFF00"/>
                </a:highlight>
              </a:rPr>
              <a:t>可受理性</a:t>
            </a:r>
            <a:r>
              <a:rPr lang="zh-HK" altLang="zh-HK" dirty="0"/>
              <a:t>」之間的區別，作為有助於法律詮釋的輔助工具。該區別是恰當地從《條例》的相關條文中所提煉出來的。這一概念根植於仲裁的本質，並以仲裁具備合意性（基於雙方自願）為前提。因此，對「管轄權」提出的挑戰，是否認了挑戰者對仲裁的同意，且其針對的是仲裁庭的權限，故須受法院審查。</a:t>
            </a:r>
            <a:r>
              <a:rPr lang="zh-HK" altLang="zh-HK" dirty="0">
                <a:highlight>
                  <a:srgbClr val="FFFF00"/>
                </a:highlight>
              </a:rPr>
              <a:t>相反，若挑戰的是特定申索的可行性，而非仲裁員的權限，則僅涉及「可受理性」，因而不受法院審查。</a:t>
            </a:r>
            <a:endParaRPr lang="zh-HK" altLang="zh-HK" dirty="0">
              <a:highlight>
                <a:srgbClr val="FFFF00"/>
              </a:highlight>
            </a:endParaRPr>
          </a:p>
          <a:p>
            <a:br>
              <a:rPr lang="zh-HK" altLang="zh-HK" sz="1600" dirty="0"/>
            </a:b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3054096"/>
            <a:ext cx="4572000" cy="101498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675120" y="3255264"/>
            <a:ext cx="4526280" cy="115214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554480" y="6135070"/>
            <a:ext cx="914400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06</a:t>
            </a:r>
            <a:endParaRPr lang="en-US" sz="850" dirty="0"/>
          </a:p>
        </p:txBody>
      </p:sp>
      <p:sp>
        <p:nvSpPr>
          <p:cNvPr id="10" name="Shape 6"/>
          <p:cNvSpPr/>
          <p:nvPr/>
        </p:nvSpPr>
        <p:spPr>
          <a:xfrm>
            <a:off x="6143105" y="1117854"/>
            <a:ext cx="4754880" cy="4613148"/>
          </a:xfrm>
          <a:prstGeom prst="roundRect">
            <a:avLst>
              <a:gd name="adj" fmla="val 4545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" name="Text 7"/>
          <p:cNvSpPr/>
          <p:nvPr/>
        </p:nvSpPr>
        <p:spPr>
          <a:xfrm>
            <a:off x="6384174" y="1262149"/>
            <a:ext cx="4330931" cy="475488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r>
              <a:rPr lang="zh-HK" altLang="zh-HK" dirty="0"/>
              <a:t>終審法院常任法官李義裁定，在決定特定案件中對仲裁程序的司法干預</a:t>
            </a:r>
            <a:r>
              <a:rPr lang="zh-HK" altLang="zh-HK" dirty="0">
                <a:solidFill>
                  <a:srgbClr val="FF0000"/>
                </a:solidFill>
              </a:rPr>
              <a:t>是否屬可容許時</a:t>
            </a:r>
            <a:r>
              <a:rPr lang="zh-HK" altLang="zh-HK" dirty="0"/>
              <a:t>，應採納「</a:t>
            </a:r>
            <a:r>
              <a:rPr lang="zh-HK" altLang="zh-HK" dirty="0">
                <a:highlight>
                  <a:srgbClr val="FFFF00"/>
                </a:highlight>
              </a:rPr>
              <a:t>司法管轄權</a:t>
            </a:r>
            <a:r>
              <a:rPr lang="zh-HK" altLang="zh-HK" dirty="0"/>
              <a:t>」與「</a:t>
            </a:r>
            <a:r>
              <a:rPr lang="zh-HK" altLang="zh-HK" dirty="0">
                <a:highlight>
                  <a:srgbClr val="FFFF00"/>
                </a:highlight>
              </a:rPr>
              <a:t>可接納性</a:t>
            </a:r>
            <a:r>
              <a:rPr lang="zh-HK" altLang="zh-HK" dirty="0"/>
              <a:t>」之間的區別，作為有助於詮釋的輔助工具。該區別是恰當地從《條例》的相關條文中所提煉出來的。</a:t>
            </a:r>
            <a:r>
              <a:rPr lang="zh-HK" altLang="zh-HK" dirty="0">
                <a:highlight>
                  <a:srgbClr val="FFFF00"/>
                </a:highlight>
              </a:rPr>
              <a:t>此概念根</a:t>
            </a:r>
            <a:r>
              <a:rPr lang="zh-HK" altLang="zh-HK" dirty="0"/>
              <a:t>植於仲裁的本質，並以仲裁具備合意性為前提。因此，對「司法管轄權」提出的質疑，是否認了質疑者對仲裁的同意，且其針對的是仲裁庭的權力，故須受法庭覆核。</a:t>
            </a:r>
            <a:r>
              <a:rPr lang="zh-HK" altLang="zh-HK" dirty="0">
                <a:highlight>
                  <a:srgbClr val="FFFF00"/>
                </a:highlight>
              </a:rPr>
              <a:t>相反，若質疑的是特定申索的可行性，而非仲裁員的權力，則僅涉及「可接納性」，因而不受法庭覆核。</a:t>
            </a:r>
            <a:endParaRPr lang="zh-HK" altLang="zh-HK" dirty="0">
              <a:highlight>
                <a:srgbClr val="FFFF00"/>
              </a:highlight>
            </a:endParaRPr>
          </a:p>
          <a:p>
            <a:br>
              <a:rPr lang="zh-HK" altLang="zh-HK" sz="1600" dirty="0"/>
            </a:b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B32"/>
          </a:solidFill>
          <a:ln w="12700">
            <a:solidFill>
              <a:srgbClr val="071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3" name="Shape 1"/>
          <p:cNvSpPr/>
          <p:nvPr/>
        </p:nvSpPr>
        <p:spPr>
          <a:xfrm>
            <a:off x="45720" y="5440680"/>
            <a:ext cx="475488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D8B15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4" name="Shape 2"/>
          <p:cNvSpPr/>
          <p:nvPr/>
        </p:nvSpPr>
        <p:spPr>
          <a:xfrm>
            <a:off x="7360920" y="73152"/>
            <a:ext cx="4572000" cy="1143000"/>
          </a:xfrm>
          <a:prstGeom prst="arc">
            <a:avLst/>
          </a:prstGeom>
          <a:solidFill>
            <a:srgbClr val="071B32">
              <a:alpha val="0"/>
            </a:srgbClr>
          </a:solidFill>
          <a:ln w="15240">
            <a:solidFill>
              <a:srgbClr val="66D9FF">
                <a:alpha val="17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5" name="Text 3"/>
          <p:cNvSpPr/>
          <p:nvPr/>
        </p:nvSpPr>
        <p:spPr>
          <a:xfrm>
            <a:off x="548640" y="320040"/>
            <a:ext cx="7223760" cy="59436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實驗</a:t>
            </a:r>
            <a:r>
              <a:rPr lang="en-US" sz="31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 ：簡單判決翻譯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005840" cy="0"/>
          </a:xfrm>
          <a:prstGeom prst="line">
            <a:avLst/>
          </a:prstGeom>
          <a:noFill/>
          <a:ln w="27940">
            <a:solidFill>
              <a:srgbClr val="D8B15C"/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Text 5"/>
          <p:cNvSpPr/>
          <p:nvPr/>
        </p:nvSpPr>
        <p:spPr>
          <a:xfrm>
            <a:off x="548640" y="1078992"/>
            <a:ext cx="7498080" cy="329184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60120" y="3054096"/>
            <a:ext cx="4572000" cy="101498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675120" y="3255264"/>
            <a:ext cx="4526280" cy="115214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554480" y="6135070"/>
            <a:ext cx="914400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502920" y="6446520"/>
            <a:ext cx="52120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9B9C9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AI 翻譯判決書｜中文普通法的實務工具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155680" y="6400800"/>
            <a:ext cx="50292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8B15C"/>
                </a:solidFill>
                <a:latin typeface="Microsoft JhengHei" panose="020B0604030504040204" pitchFamily="34" charset="-120"/>
                <a:ea typeface="Microsoft JhengHei" panose="020B0604030504040204" pitchFamily="34" charset="-122"/>
                <a:cs typeface="Microsoft JhengHei" panose="020B0604030504040204" pitchFamily="34" charset="-120"/>
              </a:rPr>
              <a:t>06</a:t>
            </a:r>
            <a:endParaRPr lang="en-US" sz="850" dirty="0"/>
          </a:p>
        </p:txBody>
      </p:sp>
      <p:sp>
        <p:nvSpPr>
          <p:cNvPr id="10" name="Shape 6"/>
          <p:cNvSpPr/>
          <p:nvPr/>
        </p:nvSpPr>
        <p:spPr>
          <a:xfrm>
            <a:off x="471747" y="1122426"/>
            <a:ext cx="4754880" cy="4613148"/>
          </a:xfrm>
          <a:prstGeom prst="roundRect">
            <a:avLst>
              <a:gd name="adj" fmla="val 4545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" name="Text 7"/>
          <p:cNvSpPr/>
          <p:nvPr/>
        </p:nvSpPr>
        <p:spPr>
          <a:xfrm>
            <a:off x="802718" y="1257300"/>
            <a:ext cx="4330931" cy="475488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r>
              <a:rPr lang="zh-HK" altLang="zh-HK" dirty="0"/>
              <a:t>終審法院常任法官李義裁定，在決定特定案件中對仲裁程序的司法干預</a:t>
            </a:r>
            <a:r>
              <a:rPr lang="zh-HK" altLang="zh-HK" dirty="0">
                <a:solidFill>
                  <a:srgbClr val="FF0000"/>
                </a:solidFill>
              </a:rPr>
              <a:t>是否屬可容許時</a:t>
            </a:r>
            <a:r>
              <a:rPr lang="zh-HK" altLang="zh-HK" dirty="0"/>
              <a:t>，應採納「</a:t>
            </a:r>
            <a:r>
              <a:rPr lang="zh-HK" altLang="zh-HK" dirty="0">
                <a:highlight>
                  <a:srgbClr val="FFFF00"/>
                </a:highlight>
              </a:rPr>
              <a:t>司法管轄權</a:t>
            </a:r>
            <a:r>
              <a:rPr lang="zh-HK" altLang="zh-HK" dirty="0"/>
              <a:t>」與「</a:t>
            </a:r>
            <a:r>
              <a:rPr lang="zh-HK" altLang="zh-HK" dirty="0">
                <a:highlight>
                  <a:srgbClr val="FFFF00"/>
                </a:highlight>
              </a:rPr>
              <a:t>可接納性</a:t>
            </a:r>
            <a:r>
              <a:rPr lang="zh-HK" altLang="zh-HK" dirty="0"/>
              <a:t>」之間的區別，作為有助於詮釋的輔助工具。該區別是恰當地從《條例》的相關條文中所提煉出來的。</a:t>
            </a:r>
            <a:r>
              <a:rPr lang="zh-HK" altLang="zh-HK" dirty="0">
                <a:highlight>
                  <a:srgbClr val="FFFF00"/>
                </a:highlight>
              </a:rPr>
              <a:t>此概念根</a:t>
            </a:r>
            <a:r>
              <a:rPr lang="zh-HK" altLang="zh-HK" dirty="0"/>
              <a:t>植於仲裁的本質，並以仲裁具備合意性為前提。因此，對「司法管轄權」提出的質疑，是否認了質疑者對仲裁的同意，且其針對的是仲裁庭的權力，故須受法庭覆核。</a:t>
            </a:r>
            <a:r>
              <a:rPr lang="zh-HK" altLang="zh-HK" dirty="0">
                <a:highlight>
                  <a:srgbClr val="FFFF00"/>
                </a:highlight>
              </a:rPr>
              <a:t>相反，若質疑的是特定申索的可行性，而非仲裁員的權力，則僅涉及「可接納性」，因而不受法庭覆核。</a:t>
            </a:r>
            <a:endParaRPr lang="zh-HK" altLang="zh-HK" dirty="0">
              <a:highlight>
                <a:srgbClr val="FFFF00"/>
              </a:highlight>
            </a:endParaRPr>
          </a:p>
          <a:p>
            <a:br>
              <a:rPr lang="zh-HK" altLang="zh-HK" sz="1600" dirty="0"/>
            </a:br>
            <a:endParaRPr lang="en-US" sz="1600" dirty="0"/>
          </a:p>
        </p:txBody>
      </p:sp>
      <p:sp>
        <p:nvSpPr>
          <p:cNvPr id="13" name="Shape 6"/>
          <p:cNvSpPr/>
          <p:nvPr/>
        </p:nvSpPr>
        <p:spPr>
          <a:xfrm>
            <a:off x="6118707" y="1243584"/>
            <a:ext cx="4754880" cy="4613148"/>
          </a:xfrm>
          <a:prstGeom prst="roundRect">
            <a:avLst>
              <a:gd name="adj" fmla="val 4545"/>
            </a:avLst>
          </a:prstGeom>
          <a:solidFill>
            <a:srgbClr val="FFFFFF">
              <a:alpha val="93000"/>
            </a:srgbClr>
          </a:solidFill>
          <a:ln w="15240">
            <a:solidFill>
              <a:srgbClr val="D8B15C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4" name="Text 7"/>
          <p:cNvSpPr/>
          <p:nvPr/>
        </p:nvSpPr>
        <p:spPr>
          <a:xfrm>
            <a:off x="6330682" y="1376726"/>
            <a:ext cx="4330931" cy="475488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r>
              <a:rPr lang="zh-TW" altLang="en-US" sz="2000" dirty="0"/>
              <a:t>終審法院常任法官李義認為「司法管轄權」與「可接納性」的區別應被採納為詮釋工具，以決定法庭在某案件中可否干預仲裁程序。這一區別是從該條例的相關條文中恰當地提取出來。它植根於仲裁的性質，建基於仲裁需經同意這前提。因此，對「司法管轄權」的質疑否定質疑者對進行仲裁的同意並針對仲裁庭的權力，須受法庭覆核。相反，針對某申索的可行性而提出的質疑僅觸及該申索的「可接納性」，不受法庭覆核。</a:t>
            </a:r>
            <a:br>
              <a:rPr lang="zh-HK" altLang="zh-HK" sz="2000" dirty="0"/>
            </a:b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T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T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772146e-0035-4127-b15f-af07044c18b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50781030F7254591B10042C7D333CE" ma:contentTypeVersion="11" ma:contentTypeDescription="Create a new document." ma:contentTypeScope="" ma:versionID="0c572d7f5802797fb9d30d02baad5ad6">
  <xsd:schema xmlns:xsd="http://www.w3.org/2001/XMLSchema" xmlns:xs="http://www.w3.org/2001/XMLSchema" xmlns:p="http://schemas.microsoft.com/office/2006/metadata/properties" xmlns:ns3="1772146e-0035-4127-b15f-af07044c18b9" targetNamespace="http://schemas.microsoft.com/office/2006/metadata/properties" ma:root="true" ma:fieldsID="5974ad3970d7ee5d9e02e14cce57d700" ns3:_="">
    <xsd:import namespace="1772146e-0035-4127-b15f-af07044c18b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2146e-0035-4127-b15f-af07044c18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7D62D-D99C-40D3-9DD4-76C18E52952C}">
  <ds:schemaRefs/>
</ds:datastoreItem>
</file>

<file path=customXml/itemProps2.xml><?xml version="1.0" encoding="utf-8"?>
<ds:datastoreItem xmlns:ds="http://schemas.openxmlformats.org/officeDocument/2006/customXml" ds:itemID="{F820943D-B974-4665-8AC2-80648491F642}">
  <ds:schemaRefs/>
</ds:datastoreItem>
</file>

<file path=customXml/itemProps3.xml><?xml version="1.0" encoding="utf-8"?>
<ds:datastoreItem xmlns:ds="http://schemas.openxmlformats.org/officeDocument/2006/customXml" ds:itemID="{D11536BF-0D75-4245-806F-AB96654D5AB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3330</Words>
  <Application>WPS Presentation</Application>
  <PresentationFormat>Widescreen</PresentationFormat>
  <Paragraphs>200</Paragraphs>
  <Slides>16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8" baseType="lpstr">
      <vt:lpstr>Arial</vt:lpstr>
      <vt:lpstr>SimSun</vt:lpstr>
      <vt:lpstr>Wingdings</vt:lpstr>
      <vt:lpstr>Times New Roman</vt:lpstr>
      <vt:lpstr>Noto Serif CJK TC</vt:lpstr>
      <vt:lpstr>Noto Serif CJK TC</vt:lpstr>
      <vt:lpstr>Noto Serif CJK TC</vt:lpstr>
      <vt:lpstr>Noto Sans CJK TC</vt:lpstr>
      <vt:lpstr>Noto Sans CJK TC</vt:lpstr>
      <vt:lpstr>Noto Sans CJK TC</vt:lpstr>
      <vt:lpstr>Segoe Print</vt:lpstr>
      <vt:lpstr>Microsoft JhengHei</vt:lpstr>
      <vt:lpstr>Microsoft JhengHei</vt:lpstr>
      <vt:lpstr>Arial</vt:lpstr>
      <vt:lpstr>Arial</vt:lpstr>
      <vt:lpstr>Microsoft YaHei</vt:lpstr>
      <vt:lpstr>Arial Unicode MS</vt:lpstr>
      <vt:lpstr>Aptos</vt:lpstr>
      <vt:lpstr>Segoe UI</vt:lpstr>
      <vt:lpstr>PMingLiU</vt:lpstr>
      <vt:lpstr>MingLiU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Gilt Chambers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與法律翻譯</dc:title>
  <dc:creator>Kwan Yuen IU</dc:creator>
  <dc:subject>AI and Legal Translation</dc:subject>
  <cp:lastModifiedBy>RSL01</cp:lastModifiedBy>
  <cp:revision>4</cp:revision>
  <dcterms:created xsi:type="dcterms:W3CDTF">2026-06-25T11:31:00Z</dcterms:created>
  <dcterms:modified xsi:type="dcterms:W3CDTF">2026-06-26T09:07:03Z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0x0101003950781030F7254591B10042C7D333CE</vt:lpwstr>
  </property>
  <property fmtid="{D5CDD505-2E9C-101B-9397-08002B2CF9AE}" pid="3" name="ICV">
    <vt:lpwstr>49EB72A7F22848898AB320A2FC456A5F_12</vt:lpwstr>
  </property>
  <property fmtid="{D5CDD505-2E9C-101B-9397-08002B2CF9AE}" pid="4" name="KSOProductBuildVer">
    <vt:lpwstr>1033-12.2.0.23196</vt:lpwstr>
  </property>
</Properties>
</file>